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24"/>
  </p:notesMasterIdLst>
  <p:sldIdLst>
    <p:sldId id="272" r:id="rId2"/>
    <p:sldId id="436" r:id="rId3"/>
    <p:sldId id="401" r:id="rId4"/>
    <p:sldId id="402" r:id="rId5"/>
    <p:sldId id="419" r:id="rId6"/>
    <p:sldId id="425" r:id="rId7"/>
    <p:sldId id="405" r:id="rId8"/>
    <p:sldId id="406" r:id="rId9"/>
    <p:sldId id="407" r:id="rId10"/>
    <p:sldId id="434" r:id="rId11"/>
    <p:sldId id="409" r:id="rId12"/>
    <p:sldId id="428" r:id="rId13"/>
    <p:sldId id="410" r:id="rId14"/>
    <p:sldId id="411" r:id="rId15"/>
    <p:sldId id="412" r:id="rId16"/>
    <p:sldId id="435" r:id="rId17"/>
    <p:sldId id="414" r:id="rId18"/>
    <p:sldId id="415" r:id="rId19"/>
    <p:sldId id="416" r:id="rId20"/>
    <p:sldId id="417" r:id="rId21"/>
    <p:sldId id="433" r:id="rId22"/>
    <p:sldId id="418" r:id="rId23"/>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3" userDrawn="1">
          <p15:clr>
            <a:srgbClr val="A4A3A4"/>
          </p15:clr>
        </p15:guide>
        <p15:guide id="2" pos="551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xler, Manuela (ITC)" initials="WM(" lastIdx="1" clrIdx="0">
    <p:extLst>
      <p:ext uri="{19B8F6BF-5375-455C-9EA6-DF929625EA0E}">
        <p15:presenceInfo xmlns:p15="http://schemas.microsoft.com/office/powerpoint/2012/main" userId="S-1-5-21-1202744845-3101423955-345487624-2451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6F0B"/>
    <a:srgbClr val="F07510"/>
    <a:srgbClr val="00CC99"/>
    <a:srgbClr val="CCFFCC"/>
    <a:srgbClr val="CCFF99"/>
    <a:srgbClr val="33CC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62" autoAdjust="0"/>
    <p:restoredTop sz="79302" autoAdjust="0"/>
  </p:normalViewPr>
  <p:slideViewPr>
    <p:cSldViewPr snapToGrid="0">
      <p:cViewPr varScale="1">
        <p:scale>
          <a:sx n="117" d="100"/>
          <a:sy n="117" d="100"/>
        </p:scale>
        <p:origin x="1806" y="96"/>
      </p:cViewPr>
      <p:guideLst>
        <p:guide orient="horz" pos="3163"/>
        <p:guide pos="5511"/>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8F02CA-77CB-4E54-B712-21E588799EE8}" type="datetimeFigureOut">
              <a:rPr lang="de-DE" smtClean="0"/>
              <a:t>03.03.2025</a:t>
            </a:fld>
            <a:endParaRPr lang="de-DE"/>
          </a:p>
        </p:txBody>
      </p:sp>
      <p:sp>
        <p:nvSpPr>
          <p:cNvPr id="4" name="Folienbildplatzhalt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3F729A-0AF0-4995-B32B-9504BC68960C}" type="slidenum">
              <a:rPr lang="de-DE" smtClean="0"/>
              <a:t>‹#›</a:t>
            </a:fld>
            <a:endParaRPr lang="de-DE"/>
          </a:p>
        </p:txBody>
      </p:sp>
    </p:spTree>
    <p:extLst>
      <p:ext uri="{BB962C8B-B14F-4D97-AF65-F5344CB8AC3E}">
        <p14:creationId xmlns:p14="http://schemas.microsoft.com/office/powerpoint/2010/main" val="2810794510"/>
      </p:ext>
    </p:extLst>
  </p:cSld>
  <p:clrMap bg1="lt1" tx1="dk1" bg2="lt2" tx2="dk2" accent1="accent1" accent2="accent2" accent3="accent3" accent4="accent4" accent5="accent5" accent6="accent6" hlink="hlink" folHlink="folHlink"/>
  <p:notesStyle>
    <a:lvl1pPr marL="0" algn="l" defTabSz="685680" rtl="0" eaLnBrk="1" latinLnBrk="0" hangingPunct="1">
      <a:defRPr sz="900" kern="1200">
        <a:solidFill>
          <a:schemeClr val="tx1"/>
        </a:solidFill>
        <a:latin typeface="+mn-lt"/>
        <a:ea typeface="+mn-ea"/>
        <a:cs typeface="+mn-cs"/>
      </a:defRPr>
    </a:lvl1pPr>
    <a:lvl2pPr marL="342840" algn="l" defTabSz="685680" rtl="0" eaLnBrk="1" latinLnBrk="0" hangingPunct="1">
      <a:defRPr sz="900" kern="1200">
        <a:solidFill>
          <a:schemeClr val="tx1"/>
        </a:solidFill>
        <a:latin typeface="+mn-lt"/>
        <a:ea typeface="+mn-ea"/>
        <a:cs typeface="+mn-cs"/>
      </a:defRPr>
    </a:lvl2pPr>
    <a:lvl3pPr marL="685680" algn="l" defTabSz="685680" rtl="0" eaLnBrk="1" latinLnBrk="0" hangingPunct="1">
      <a:defRPr sz="900" kern="1200">
        <a:solidFill>
          <a:schemeClr val="tx1"/>
        </a:solidFill>
        <a:latin typeface="+mn-lt"/>
        <a:ea typeface="+mn-ea"/>
        <a:cs typeface="+mn-cs"/>
      </a:defRPr>
    </a:lvl3pPr>
    <a:lvl4pPr marL="1028520" algn="l" defTabSz="685680" rtl="0" eaLnBrk="1" latinLnBrk="0" hangingPunct="1">
      <a:defRPr sz="900" kern="1200">
        <a:solidFill>
          <a:schemeClr val="tx1"/>
        </a:solidFill>
        <a:latin typeface="+mn-lt"/>
        <a:ea typeface="+mn-ea"/>
        <a:cs typeface="+mn-cs"/>
      </a:defRPr>
    </a:lvl4pPr>
    <a:lvl5pPr marL="1371360" algn="l" defTabSz="685680" rtl="0" eaLnBrk="1" latinLnBrk="0" hangingPunct="1">
      <a:defRPr sz="900" kern="1200">
        <a:solidFill>
          <a:schemeClr val="tx1"/>
        </a:solidFill>
        <a:latin typeface="+mn-lt"/>
        <a:ea typeface="+mn-ea"/>
        <a:cs typeface="+mn-cs"/>
      </a:defRPr>
    </a:lvl5pPr>
    <a:lvl6pPr marL="1714200" algn="l" defTabSz="685680" rtl="0" eaLnBrk="1" latinLnBrk="0" hangingPunct="1">
      <a:defRPr sz="900" kern="1200">
        <a:solidFill>
          <a:schemeClr val="tx1"/>
        </a:solidFill>
        <a:latin typeface="+mn-lt"/>
        <a:ea typeface="+mn-ea"/>
        <a:cs typeface="+mn-cs"/>
      </a:defRPr>
    </a:lvl6pPr>
    <a:lvl7pPr marL="2057040" algn="l" defTabSz="685680" rtl="0" eaLnBrk="1" latinLnBrk="0" hangingPunct="1">
      <a:defRPr sz="900" kern="1200">
        <a:solidFill>
          <a:schemeClr val="tx1"/>
        </a:solidFill>
        <a:latin typeface="+mn-lt"/>
        <a:ea typeface="+mn-ea"/>
        <a:cs typeface="+mn-cs"/>
      </a:defRPr>
    </a:lvl7pPr>
    <a:lvl8pPr marL="2399880" algn="l" defTabSz="685680" rtl="0" eaLnBrk="1" latinLnBrk="0" hangingPunct="1">
      <a:defRPr sz="900" kern="1200">
        <a:solidFill>
          <a:schemeClr val="tx1"/>
        </a:solidFill>
        <a:latin typeface="+mn-lt"/>
        <a:ea typeface="+mn-ea"/>
        <a:cs typeface="+mn-cs"/>
      </a:defRPr>
    </a:lvl8pPr>
    <a:lvl9pPr marL="2742720" algn="l" defTabSz="68568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13F729A-0AF0-4995-B32B-9504BC68960C}" type="slidenum">
              <a:rPr lang="de-DE" smtClean="0"/>
              <a:t>1</a:t>
            </a:fld>
            <a:endParaRPr lang="de-DE"/>
          </a:p>
        </p:txBody>
      </p:sp>
    </p:spTree>
    <p:extLst>
      <p:ext uri="{BB962C8B-B14F-4D97-AF65-F5344CB8AC3E}">
        <p14:creationId xmlns:p14="http://schemas.microsoft.com/office/powerpoint/2010/main" val="2370280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13F729A-0AF0-4995-B32B-9504BC68960C}" type="slidenum">
              <a:rPr lang="de-DE" smtClean="0"/>
              <a:t>2</a:t>
            </a:fld>
            <a:endParaRPr lang="de-DE"/>
          </a:p>
        </p:txBody>
      </p:sp>
    </p:spTree>
    <p:extLst>
      <p:ext uri="{BB962C8B-B14F-4D97-AF65-F5344CB8AC3E}">
        <p14:creationId xmlns:p14="http://schemas.microsoft.com/office/powerpoint/2010/main" val="4288970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otes Placeholder">
            <a:extLst>
              <a:ext uri="{FF2B5EF4-FFF2-40B4-BE49-F238E27FC236}">
                <a16:creationId xmlns:a16="http://schemas.microsoft.com/office/drawing/2014/main" id="{AF55DF64-AB6A-86BC-E692-D6CE40BF4FC9}"/>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a:p>
        </p:txBody>
      </p:sp>
    </p:spTree>
    <p:extLst>
      <p:ext uri="{BB962C8B-B14F-4D97-AF65-F5344CB8AC3E}">
        <p14:creationId xmlns:p14="http://schemas.microsoft.com/office/powerpoint/2010/main" val="2662643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13F729A-0AF0-4995-B32B-9504BC68960C}" type="slidenum">
              <a:rPr lang="de-DE" smtClean="0"/>
              <a:t>5</a:t>
            </a:fld>
            <a:endParaRPr lang="de-DE"/>
          </a:p>
        </p:txBody>
      </p:sp>
    </p:spTree>
    <p:extLst>
      <p:ext uri="{BB962C8B-B14F-4D97-AF65-F5344CB8AC3E}">
        <p14:creationId xmlns:p14="http://schemas.microsoft.com/office/powerpoint/2010/main" val="1064966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Folienbildplatzhalter 1"/>
          <p:cNvSpPr>
            <a:spLocks noGrp="1" noRot="1" noChangeAspect="1" noTextEdit="1"/>
          </p:cNvSpPr>
          <p:nvPr>
            <p:ph type="sldImg"/>
          </p:nvPr>
        </p:nvSpPr>
        <p:spPr>
          <a:ln/>
        </p:spPr>
      </p:sp>
      <p:sp>
        <p:nvSpPr>
          <p:cNvPr id="1792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1792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440">
              <a:defRPr>
                <a:solidFill>
                  <a:schemeClr val="tx1"/>
                </a:solidFill>
                <a:latin typeface="Arial" charset="0"/>
              </a:defRPr>
            </a:lvl1pPr>
            <a:lvl2pPr marL="714495" indent="-274806" defTabSz="911440">
              <a:defRPr>
                <a:solidFill>
                  <a:schemeClr val="tx1"/>
                </a:solidFill>
                <a:latin typeface="Arial" charset="0"/>
              </a:defRPr>
            </a:lvl2pPr>
            <a:lvl3pPr marL="1099223" indent="-219845" defTabSz="911440">
              <a:defRPr>
                <a:solidFill>
                  <a:schemeClr val="tx1"/>
                </a:solidFill>
                <a:latin typeface="Arial" charset="0"/>
              </a:defRPr>
            </a:lvl3pPr>
            <a:lvl4pPr marL="1538912" indent="-219845" defTabSz="911440">
              <a:defRPr>
                <a:solidFill>
                  <a:schemeClr val="tx1"/>
                </a:solidFill>
                <a:latin typeface="Arial" charset="0"/>
              </a:defRPr>
            </a:lvl4pPr>
            <a:lvl5pPr marL="1978602" indent="-219845" defTabSz="911440">
              <a:defRPr>
                <a:solidFill>
                  <a:schemeClr val="tx1"/>
                </a:solidFill>
                <a:latin typeface="Arial" charset="0"/>
              </a:defRPr>
            </a:lvl5pPr>
            <a:lvl6pPr marL="2418291" indent="-219845" defTabSz="911440" eaLnBrk="0" fontAlgn="base" hangingPunct="0">
              <a:spcBef>
                <a:spcPct val="50000"/>
              </a:spcBef>
              <a:spcAft>
                <a:spcPct val="0"/>
              </a:spcAft>
              <a:defRPr>
                <a:solidFill>
                  <a:schemeClr val="tx1"/>
                </a:solidFill>
                <a:latin typeface="Arial" charset="0"/>
              </a:defRPr>
            </a:lvl6pPr>
            <a:lvl7pPr marL="2857980" indent="-219845" defTabSz="911440" eaLnBrk="0" fontAlgn="base" hangingPunct="0">
              <a:spcBef>
                <a:spcPct val="50000"/>
              </a:spcBef>
              <a:spcAft>
                <a:spcPct val="0"/>
              </a:spcAft>
              <a:defRPr>
                <a:solidFill>
                  <a:schemeClr val="tx1"/>
                </a:solidFill>
                <a:latin typeface="Arial" charset="0"/>
              </a:defRPr>
            </a:lvl7pPr>
            <a:lvl8pPr marL="3297669" indent="-219845" defTabSz="911440" eaLnBrk="0" fontAlgn="base" hangingPunct="0">
              <a:spcBef>
                <a:spcPct val="50000"/>
              </a:spcBef>
              <a:spcAft>
                <a:spcPct val="0"/>
              </a:spcAft>
              <a:defRPr>
                <a:solidFill>
                  <a:schemeClr val="tx1"/>
                </a:solidFill>
                <a:latin typeface="Arial" charset="0"/>
              </a:defRPr>
            </a:lvl8pPr>
            <a:lvl9pPr marL="3737359" indent="-219845" defTabSz="911440" eaLnBrk="0" fontAlgn="base" hangingPunct="0">
              <a:spcBef>
                <a:spcPct val="50000"/>
              </a:spcBef>
              <a:spcAft>
                <a:spcPct val="0"/>
              </a:spcAft>
              <a:defRPr>
                <a:solidFill>
                  <a:schemeClr val="tx1"/>
                </a:solidFill>
                <a:latin typeface="Arial" charset="0"/>
              </a:defRPr>
            </a:lvl9pPr>
          </a:lstStyle>
          <a:p>
            <a:fld id="{9E306DA9-6481-4683-9B2D-5605436E7B95}" type="slidenum">
              <a:rPr lang="de-DE" altLang="de-DE" smtClean="0"/>
              <a:pPr/>
              <a:t>6</a:t>
            </a:fld>
            <a:endParaRPr lang="de-DE" altLang="de-DE"/>
          </a:p>
        </p:txBody>
      </p:sp>
    </p:spTree>
    <p:extLst>
      <p:ext uri="{BB962C8B-B14F-4D97-AF65-F5344CB8AC3E}">
        <p14:creationId xmlns:p14="http://schemas.microsoft.com/office/powerpoint/2010/main" val="2436320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27B447E-ABF9-434A-B0DE-0F3C435711B1}" type="slidenum">
              <a:rPr lang="en-US" smtClean="0"/>
              <a:t>7</a:t>
            </a:fld>
            <a:endParaRPr lang="en-US"/>
          </a:p>
        </p:txBody>
      </p:sp>
    </p:spTree>
    <p:extLst>
      <p:ext uri="{BB962C8B-B14F-4D97-AF65-F5344CB8AC3E}">
        <p14:creationId xmlns:p14="http://schemas.microsoft.com/office/powerpoint/2010/main" val="2248047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13F729A-0AF0-4995-B32B-9504BC68960C}" type="slidenum">
              <a:rPr lang="de-DE" smtClean="0"/>
              <a:t>8</a:t>
            </a:fld>
            <a:endParaRPr lang="de-DE"/>
          </a:p>
        </p:txBody>
      </p:sp>
    </p:spTree>
    <p:extLst>
      <p:ext uri="{BB962C8B-B14F-4D97-AF65-F5344CB8AC3E}">
        <p14:creationId xmlns:p14="http://schemas.microsoft.com/office/powerpoint/2010/main" val="3998519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27B447E-ABF9-434A-B0DE-0F3C435711B1}" type="slidenum">
              <a:rPr lang="en-US" smtClean="0"/>
              <a:t>10</a:t>
            </a:fld>
            <a:endParaRPr lang="en-US"/>
          </a:p>
        </p:txBody>
      </p:sp>
    </p:spTree>
    <p:extLst>
      <p:ext uri="{BB962C8B-B14F-4D97-AF65-F5344CB8AC3E}">
        <p14:creationId xmlns:p14="http://schemas.microsoft.com/office/powerpoint/2010/main" val="3967373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13F729A-0AF0-4995-B32B-9504BC68960C}" type="slidenum">
              <a:rPr lang="de-DE" smtClean="0"/>
              <a:t>12</a:t>
            </a:fld>
            <a:endParaRPr lang="de-DE"/>
          </a:p>
        </p:txBody>
      </p:sp>
    </p:spTree>
    <p:extLst>
      <p:ext uri="{BB962C8B-B14F-4D97-AF65-F5344CB8AC3E}">
        <p14:creationId xmlns:p14="http://schemas.microsoft.com/office/powerpoint/2010/main" val="2651567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27B447E-ABF9-434A-B0DE-0F3C435711B1}" type="slidenum">
              <a:rPr lang="en-US" smtClean="0"/>
              <a:t>13</a:t>
            </a:fld>
            <a:endParaRPr lang="en-US"/>
          </a:p>
        </p:txBody>
      </p:sp>
    </p:spTree>
    <p:extLst>
      <p:ext uri="{BB962C8B-B14F-4D97-AF65-F5344CB8AC3E}">
        <p14:creationId xmlns:p14="http://schemas.microsoft.com/office/powerpoint/2010/main" val="218181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7B447E-ABF9-434A-B0DE-0F3C435711B1}" type="slidenum">
              <a:rPr lang="en-US" smtClean="0"/>
              <a:t>14</a:t>
            </a:fld>
            <a:endParaRPr lang="en-US"/>
          </a:p>
        </p:txBody>
      </p:sp>
    </p:spTree>
    <p:extLst>
      <p:ext uri="{BB962C8B-B14F-4D97-AF65-F5344CB8AC3E}">
        <p14:creationId xmlns:p14="http://schemas.microsoft.com/office/powerpoint/2010/main" val="4229460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7B447E-ABF9-434A-B0DE-0F3C435711B1}" type="slidenum">
              <a:rPr lang="en-US" smtClean="0"/>
              <a:t>15</a:t>
            </a:fld>
            <a:endParaRPr lang="en-US"/>
          </a:p>
        </p:txBody>
      </p:sp>
    </p:spTree>
    <p:extLst>
      <p:ext uri="{BB962C8B-B14F-4D97-AF65-F5344CB8AC3E}">
        <p14:creationId xmlns:p14="http://schemas.microsoft.com/office/powerpoint/2010/main" val="4029212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93FBB-6D0D-9432-E7C4-E2D58FA7B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71A83-A6B9-52E9-421D-D55EDCBDE5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A4DC2-C31A-6EEF-10D9-1033F95203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88BB9C-98C7-D1CC-0BD7-EB946BA2D79C}"/>
              </a:ext>
            </a:extLst>
          </p:cNvPr>
          <p:cNvSpPr>
            <a:spLocks noGrp="1"/>
          </p:cNvSpPr>
          <p:nvPr>
            <p:ph type="sldNum" sz="quarter" idx="5"/>
          </p:nvPr>
        </p:nvSpPr>
        <p:spPr/>
        <p:txBody>
          <a:bodyPr/>
          <a:lstStyle/>
          <a:p>
            <a:fld id="{827B447E-ABF9-434A-B0DE-0F3C435711B1}" type="slidenum">
              <a:rPr lang="en-US" smtClean="0"/>
              <a:t>16</a:t>
            </a:fld>
            <a:endParaRPr lang="en-US"/>
          </a:p>
        </p:txBody>
      </p:sp>
    </p:spTree>
    <p:extLst>
      <p:ext uri="{BB962C8B-B14F-4D97-AF65-F5344CB8AC3E}">
        <p14:creationId xmlns:p14="http://schemas.microsoft.com/office/powerpoint/2010/main" val="4061915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7B447E-ABF9-434A-B0DE-0F3C435711B1}" type="slidenum">
              <a:rPr lang="en-US" smtClean="0"/>
              <a:t>17</a:t>
            </a:fld>
            <a:endParaRPr lang="en-US"/>
          </a:p>
        </p:txBody>
      </p:sp>
    </p:spTree>
    <p:extLst>
      <p:ext uri="{BB962C8B-B14F-4D97-AF65-F5344CB8AC3E}">
        <p14:creationId xmlns:p14="http://schemas.microsoft.com/office/powerpoint/2010/main" val="2455130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7B447E-ABF9-434A-B0DE-0F3C435711B1}" type="slidenum">
              <a:rPr lang="en-US" smtClean="0"/>
              <a:t>18</a:t>
            </a:fld>
            <a:endParaRPr lang="en-US"/>
          </a:p>
        </p:txBody>
      </p:sp>
    </p:spTree>
    <p:extLst>
      <p:ext uri="{BB962C8B-B14F-4D97-AF65-F5344CB8AC3E}">
        <p14:creationId xmlns:p14="http://schemas.microsoft.com/office/powerpoint/2010/main" val="832163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27B447E-ABF9-434A-B0DE-0F3C435711B1}" type="slidenum">
              <a:rPr lang="en-US" smtClean="0"/>
              <a:t>21</a:t>
            </a:fld>
            <a:endParaRPr lang="en-US"/>
          </a:p>
        </p:txBody>
      </p:sp>
    </p:spTree>
    <p:extLst>
      <p:ext uri="{BB962C8B-B14F-4D97-AF65-F5344CB8AC3E}">
        <p14:creationId xmlns:p14="http://schemas.microsoft.com/office/powerpoint/2010/main" val="3168934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74650" y="508000"/>
            <a:ext cx="7234238" cy="4071938"/>
          </a:xfrm>
        </p:spPr>
      </p:sp>
      <p:sp>
        <p:nvSpPr>
          <p:cNvPr id="3" name="Notizenplatzhalter 2"/>
          <p:cNvSpPr>
            <a:spLocks noGrp="1"/>
          </p:cNvSpPr>
          <p:nvPr>
            <p:ph type="body" idx="1"/>
          </p:nvPr>
        </p:nvSpPr>
        <p:spPr/>
        <p:txBody>
          <a:bodyPr/>
          <a:lstStyle/>
          <a:p>
            <a:endParaRPr lang="de-DE" sz="1200" dirty="0"/>
          </a:p>
        </p:txBody>
      </p:sp>
      <p:sp>
        <p:nvSpPr>
          <p:cNvPr id="4" name="Foliennummernplatzhalter 3"/>
          <p:cNvSpPr>
            <a:spLocks noGrp="1"/>
          </p:cNvSpPr>
          <p:nvPr>
            <p:ph type="sldNum" sz="quarter" idx="10"/>
          </p:nvPr>
        </p:nvSpPr>
        <p:spPr/>
        <p:txBody>
          <a:bodyPr/>
          <a:lstStyle/>
          <a:p>
            <a:fld id="{92DA5471-CC57-402A-9527-36A1D012F698}" type="slidenum">
              <a:rPr lang="de-DE" noProof="0" smtClean="0"/>
              <a:t>22</a:t>
            </a:fld>
            <a:endParaRPr lang="de-DE" noProof="0" dirty="0"/>
          </a:p>
        </p:txBody>
      </p:sp>
    </p:spTree>
    <p:extLst>
      <p:ext uri="{BB962C8B-B14F-4D97-AF65-F5344CB8AC3E}">
        <p14:creationId xmlns:p14="http://schemas.microsoft.com/office/powerpoint/2010/main" val="3047043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16" name="Textplatzhalter 18"/>
          <p:cNvSpPr>
            <a:spLocks noGrp="1"/>
          </p:cNvSpPr>
          <p:nvPr>
            <p:ph type="body" sz="quarter" idx="11" hasCustomPrompt="1"/>
          </p:nvPr>
        </p:nvSpPr>
        <p:spPr>
          <a:xfrm>
            <a:off x="365443" y="1445896"/>
            <a:ext cx="8524557" cy="285114"/>
          </a:xfrm>
        </p:spPr>
        <p:txBody>
          <a:bodyPr>
            <a:normAutofit/>
          </a:bodyPr>
          <a:lstStyle>
            <a:lvl1pPr marL="0" indent="0">
              <a:buFont typeface="Arial" panose="020B0604020202020204" pitchFamily="34" charset="0"/>
              <a:buNone/>
              <a:defRPr sz="2600" b="1"/>
            </a:lvl1pPr>
            <a:lvl2pPr marL="355600" indent="0">
              <a:buFont typeface="Arial" panose="020B0604020202020204" pitchFamily="34" charset="0"/>
              <a:buNone/>
              <a:defRPr sz="2600" b="1"/>
            </a:lvl2pPr>
            <a:lvl3pPr marL="717550" indent="0">
              <a:buFont typeface="Arial" panose="020B0604020202020204" pitchFamily="34" charset="0"/>
              <a:buNone/>
              <a:defRPr sz="2600" b="1"/>
            </a:lvl3pPr>
            <a:lvl4pPr marL="1073150" indent="0">
              <a:buFont typeface="Arial" panose="020B0604020202020204" pitchFamily="34" charset="0"/>
              <a:buNone/>
              <a:defRPr sz="2600" b="1"/>
            </a:lvl4pPr>
            <a:lvl5pPr marL="1435100" indent="0">
              <a:buFont typeface="Arial" panose="020B0604020202020204" pitchFamily="34" charset="0"/>
              <a:buNone/>
              <a:defRPr sz="2600" b="1"/>
            </a:lvl5pPr>
          </a:lstStyle>
          <a:p>
            <a:pPr lvl="0"/>
            <a:r>
              <a:rPr lang="de-DE" dirty="0"/>
              <a:t>Folientitel: Arial 26pt </a:t>
            </a:r>
            <a:r>
              <a:rPr lang="de-DE" dirty="0" err="1"/>
              <a:t>bold</a:t>
            </a:r>
            <a:endParaRPr lang="de-DE" dirty="0"/>
          </a:p>
        </p:txBody>
      </p:sp>
      <p:sp>
        <p:nvSpPr>
          <p:cNvPr id="25" name="Textplatzhalter 25"/>
          <p:cNvSpPr>
            <a:spLocks noGrp="1"/>
          </p:cNvSpPr>
          <p:nvPr>
            <p:ph type="body" sz="quarter" idx="13" hasCustomPrompt="1"/>
          </p:nvPr>
        </p:nvSpPr>
        <p:spPr>
          <a:xfrm>
            <a:off x="380675" y="1979930"/>
            <a:ext cx="8515675" cy="509905"/>
          </a:xfrm>
        </p:spPr>
        <p:txBody>
          <a:bodyPr>
            <a:normAutofit/>
          </a:bodyPr>
          <a:lstStyle>
            <a:lvl1pPr marL="0" indent="0">
              <a:buFont typeface="Arial" panose="020B0604020202020204" pitchFamily="34" charset="0"/>
              <a:buNone/>
              <a:defRPr sz="1800" b="1" i="0" baseline="0"/>
            </a:lvl1pPr>
            <a:lvl2pPr marL="355600" indent="0">
              <a:buFont typeface="Arial" panose="020B0604020202020204" pitchFamily="34" charset="0"/>
              <a:buNone/>
              <a:defRPr sz="1800" b="1" i="0"/>
            </a:lvl2pPr>
            <a:lvl3pPr marL="717550" indent="0">
              <a:buFont typeface="Arial" panose="020B0604020202020204" pitchFamily="34" charset="0"/>
              <a:buNone/>
              <a:defRPr sz="1800" b="1" i="0"/>
            </a:lvl3pPr>
            <a:lvl4pPr marL="1073150" indent="0">
              <a:buFont typeface="Arial" panose="020B0604020202020204" pitchFamily="34" charset="0"/>
              <a:buNone/>
              <a:defRPr sz="1800" b="1" i="0"/>
            </a:lvl4pPr>
            <a:lvl5pPr marL="1435100" indent="0">
              <a:buFont typeface="Arial" panose="020B0604020202020204" pitchFamily="34" charset="0"/>
              <a:buNone/>
              <a:defRPr sz="1800" b="1" i="0"/>
            </a:lvl5pPr>
          </a:lstStyle>
          <a:p>
            <a:pPr lvl="0"/>
            <a:r>
              <a:rPr lang="de-DE" dirty="0"/>
              <a:t>Unterzeile: Arial 18pt </a:t>
            </a:r>
            <a:r>
              <a:rPr lang="de-DE" dirty="0" err="1"/>
              <a:t>bold</a:t>
            </a:r>
            <a:br>
              <a:rPr lang="de-DE" dirty="0"/>
            </a:br>
            <a:r>
              <a:rPr lang="de-DE" dirty="0"/>
              <a:t>(Auch zweizeilig möglich)</a:t>
            </a:r>
          </a:p>
        </p:txBody>
      </p:sp>
      <p:pic>
        <p:nvPicPr>
          <p:cNvPr id="2" name="Grafik 1"/>
          <p:cNvPicPr>
            <a:picLocks noChangeAspect="1"/>
          </p:cNvPicPr>
          <p:nvPr userDrawn="1"/>
        </p:nvPicPr>
        <p:blipFill>
          <a:blip r:embed="rId2"/>
          <a:stretch>
            <a:fillRect/>
          </a:stretch>
        </p:blipFill>
        <p:spPr>
          <a:xfrm>
            <a:off x="7835704" y="360000"/>
            <a:ext cx="1054296" cy="740551"/>
          </a:xfrm>
          <a:prstGeom prst="rect">
            <a:avLst/>
          </a:prstGeom>
        </p:spPr>
      </p:pic>
      <p:pic>
        <p:nvPicPr>
          <p:cNvPr id="9" name="Grafik 8">
            <a:extLst>
              <a:ext uri="{FF2B5EF4-FFF2-40B4-BE49-F238E27FC236}">
                <a16:creationId xmlns:a16="http://schemas.microsoft.com/office/drawing/2014/main" id="{F170E65B-29E8-4B34-8C2D-4A01E1FD964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53838" y="357526"/>
            <a:ext cx="1658817" cy="768308"/>
          </a:xfrm>
          <a:prstGeom prst="rect">
            <a:avLst/>
          </a:prstGeom>
        </p:spPr>
      </p:pic>
    </p:spTree>
    <p:extLst>
      <p:ext uri="{BB962C8B-B14F-4D97-AF65-F5344CB8AC3E}">
        <p14:creationId xmlns:p14="http://schemas.microsoft.com/office/powerpoint/2010/main" val="190524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1188000"/>
            <a:ext cx="8343900" cy="3365893"/>
          </a:xfrm>
        </p:spPr>
        <p:txBody>
          <a:bodyPr/>
          <a:lstStyle>
            <a:lvl1pPr>
              <a:buSzPct val="70000"/>
              <a:defRPr/>
            </a:lvl1pPr>
            <a:lvl2pPr>
              <a:buSzPct val="70000"/>
              <a:defRPr/>
            </a:lvl2pPr>
            <a:lvl3pPr>
              <a:buSzPct val="70000"/>
              <a:defRPr/>
            </a:lvl3pPr>
            <a:lvl4pPr>
              <a:buSzPct val="70000"/>
              <a:defRPr/>
            </a:lvl4pPr>
            <a:lvl5pPr>
              <a:buSzPct val="70000"/>
              <a:defRPr sz="1600"/>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4" name="Date Placeholder 3"/>
          <p:cNvSpPr>
            <a:spLocks noGrp="1"/>
          </p:cNvSpPr>
          <p:nvPr>
            <p:ph type="dt" sz="half" idx="10"/>
          </p:nvPr>
        </p:nvSpPr>
        <p:spPr/>
        <p:txBody>
          <a:bodyPr/>
          <a:lstStyle/>
          <a:p>
            <a:fld id="{0A9BFA6A-9A63-4E2D-92C0-C77BFA750EDB}" type="datetime1">
              <a:rPr lang="de-DE" noProof="0" smtClean="0"/>
              <a:t>03.03.2025</a:t>
            </a:fld>
            <a:endParaRPr lang="en-US" noProof="0"/>
          </a:p>
        </p:txBody>
      </p:sp>
      <p:sp>
        <p:nvSpPr>
          <p:cNvPr id="6" name="Slide Number Placeholder 5"/>
          <p:cNvSpPr>
            <a:spLocks noGrp="1"/>
          </p:cNvSpPr>
          <p:nvPr>
            <p:ph type="sldNum" sz="quarter" idx="12"/>
          </p:nvPr>
        </p:nvSpPr>
        <p:spPr/>
        <p:txBody>
          <a:bodyPr/>
          <a:lstStyle>
            <a:lvl1pPr>
              <a:defRPr/>
            </a:lvl1pPr>
          </a:lstStyle>
          <a:p>
            <a:fld id="{61696EC4-B4CF-4701-AD06-A8439D6D8E12}" type="slidenum">
              <a:rPr lang="en-US" noProof="0" smtClean="0"/>
              <a:t>‹#›</a:t>
            </a:fld>
            <a:endParaRPr lang="en-US" noProof="0"/>
          </a:p>
        </p:txBody>
      </p:sp>
      <p:sp>
        <p:nvSpPr>
          <p:cNvPr id="7" name="Title Placeholder 1">
            <a:extLst>
              <a:ext uri="{FF2B5EF4-FFF2-40B4-BE49-F238E27FC236}">
                <a16:creationId xmlns:a16="http://schemas.microsoft.com/office/drawing/2014/main" id="{340BE303-A4F2-4BCB-AF82-DC9DDFB7C7E7}"/>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4091395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0050" y="1188000"/>
            <a:ext cx="4114800" cy="3446153"/>
          </a:xfrm>
        </p:spPr>
        <p:txBody>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4" name="Content Placeholder 3"/>
          <p:cNvSpPr>
            <a:spLocks noGrp="1"/>
          </p:cNvSpPr>
          <p:nvPr>
            <p:ph sz="half" idx="2"/>
          </p:nvPr>
        </p:nvSpPr>
        <p:spPr>
          <a:xfrm>
            <a:off x="4629150" y="1188000"/>
            <a:ext cx="4114799" cy="3446153"/>
          </a:xfrm>
        </p:spPr>
        <p:txBody>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5" name="Date Placeholder 4"/>
          <p:cNvSpPr>
            <a:spLocks noGrp="1"/>
          </p:cNvSpPr>
          <p:nvPr>
            <p:ph type="dt" sz="half" idx="10"/>
          </p:nvPr>
        </p:nvSpPr>
        <p:spPr/>
        <p:txBody>
          <a:bodyPr/>
          <a:lstStyle/>
          <a:p>
            <a:fld id="{43A9179C-E631-47AA-B9CB-ABFD8F596650}" type="datetime1">
              <a:rPr lang="de-DE" smtClean="0"/>
              <a:t>03.03.2025</a:t>
            </a:fld>
            <a:endParaRPr lang="de-DE"/>
          </a:p>
        </p:txBody>
      </p:sp>
      <p:sp>
        <p:nvSpPr>
          <p:cNvPr id="7" name="Slide Number Placeholder 6"/>
          <p:cNvSpPr>
            <a:spLocks noGrp="1"/>
          </p:cNvSpPr>
          <p:nvPr>
            <p:ph type="sldNum" sz="quarter" idx="12"/>
          </p:nvPr>
        </p:nvSpPr>
        <p:spPr/>
        <p:txBody>
          <a:bodyPr/>
          <a:lstStyle/>
          <a:p>
            <a:fld id="{61696EC4-B4CF-4701-AD06-A8439D6D8E12}" type="slidenum">
              <a:rPr lang="de-DE" smtClean="0"/>
              <a:t>‹#›</a:t>
            </a:fld>
            <a:endParaRPr lang="de-DE"/>
          </a:p>
        </p:txBody>
      </p:sp>
      <p:sp>
        <p:nvSpPr>
          <p:cNvPr id="9" name="Title Placeholder 1">
            <a:extLst>
              <a:ext uri="{FF2B5EF4-FFF2-40B4-BE49-F238E27FC236}">
                <a16:creationId xmlns:a16="http://schemas.microsoft.com/office/drawing/2014/main" id="{6862948F-D5FC-499A-8B74-0B5A4CF727CD}"/>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2866386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8" name="Bildplatzhalter 4"/>
          <p:cNvSpPr>
            <a:spLocks noGrp="1"/>
          </p:cNvSpPr>
          <p:nvPr>
            <p:ph type="pic" sz="quarter" idx="13" hasCustomPrompt="1"/>
          </p:nvPr>
        </p:nvSpPr>
        <p:spPr>
          <a:xfrm>
            <a:off x="4655819" y="1188720"/>
            <a:ext cx="4100831" cy="3459481"/>
          </a:xfrm>
          <a:prstGeom prst="round2DiagRect">
            <a:avLst>
              <a:gd name="adj1" fmla="val 0"/>
              <a:gd name="adj2" fmla="val 8317"/>
            </a:avLst>
          </a:prstGeom>
          <a:solidFill>
            <a:srgbClr val="FF99FF"/>
          </a:solidFill>
          <a:ln w="12700">
            <a:solidFill>
              <a:schemeClr val="bg2"/>
            </a:solidFill>
          </a:ln>
        </p:spPr>
        <p:txBody>
          <a:bodyPr/>
          <a:lstStyle>
            <a:lvl1pPr marL="0" indent="0">
              <a:buFont typeface="Arial" panose="020B0604020202020204" pitchFamily="34" charset="0"/>
              <a:buNone/>
              <a:defRPr baseline="0"/>
            </a:lvl1pPr>
          </a:lstStyle>
          <a:p>
            <a:r>
              <a:rPr lang="de-DE" dirty="0"/>
              <a:t>Fügen Sie auf der Masterfolie ein frei wählbares Bild ein.</a:t>
            </a:r>
          </a:p>
        </p:txBody>
      </p:sp>
      <p:sp>
        <p:nvSpPr>
          <p:cNvPr id="3" name="Content Placeholder 2"/>
          <p:cNvSpPr>
            <a:spLocks noGrp="1"/>
          </p:cNvSpPr>
          <p:nvPr>
            <p:ph sz="half" idx="1"/>
          </p:nvPr>
        </p:nvSpPr>
        <p:spPr>
          <a:xfrm>
            <a:off x="400050" y="1188000"/>
            <a:ext cx="4114800" cy="3446153"/>
          </a:xfrm>
        </p:spPr>
        <p:txBody>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5" name="Date Placeholder 4"/>
          <p:cNvSpPr>
            <a:spLocks noGrp="1"/>
          </p:cNvSpPr>
          <p:nvPr>
            <p:ph type="dt" sz="half" idx="10"/>
          </p:nvPr>
        </p:nvSpPr>
        <p:spPr/>
        <p:txBody>
          <a:bodyPr/>
          <a:lstStyle/>
          <a:p>
            <a:fld id="{43A9179C-E631-47AA-B9CB-ABFD8F596650}" type="datetime1">
              <a:rPr lang="de-DE" smtClean="0"/>
              <a:t>03.03.2025</a:t>
            </a:fld>
            <a:endParaRPr lang="de-DE"/>
          </a:p>
        </p:txBody>
      </p:sp>
      <p:sp>
        <p:nvSpPr>
          <p:cNvPr id="7" name="Slide Number Placeholder 6"/>
          <p:cNvSpPr>
            <a:spLocks noGrp="1"/>
          </p:cNvSpPr>
          <p:nvPr>
            <p:ph type="sldNum" sz="quarter" idx="12"/>
          </p:nvPr>
        </p:nvSpPr>
        <p:spPr/>
        <p:txBody>
          <a:bodyPr/>
          <a:lstStyle/>
          <a:p>
            <a:fld id="{61696EC4-B4CF-4701-AD06-A8439D6D8E12}" type="slidenum">
              <a:rPr lang="de-DE" smtClean="0"/>
              <a:t>‹#›</a:t>
            </a:fld>
            <a:endParaRPr lang="de-DE"/>
          </a:p>
        </p:txBody>
      </p:sp>
      <p:sp>
        <p:nvSpPr>
          <p:cNvPr id="9" name="Title Placeholder 1">
            <a:extLst>
              <a:ext uri="{FF2B5EF4-FFF2-40B4-BE49-F238E27FC236}">
                <a16:creationId xmlns:a16="http://schemas.microsoft.com/office/drawing/2014/main" id="{6862948F-D5FC-499A-8B74-0B5A4CF727CD}"/>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3727113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0050" y="1188000"/>
            <a:ext cx="4098132" cy="618125"/>
          </a:xfrm>
        </p:spPr>
        <p:txBody>
          <a:bodyPr anchor="b">
            <a:normAutofit/>
          </a:bodyPr>
          <a:lstStyle>
            <a:lvl1pPr marL="0" indent="0">
              <a:buNone/>
              <a:defRPr sz="20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de-DE" altLang="de-DE"/>
              <a:t>Formatvorlagen des Textmasters bearbeiten</a:t>
            </a:r>
          </a:p>
        </p:txBody>
      </p:sp>
      <p:sp>
        <p:nvSpPr>
          <p:cNvPr id="4" name="Content Placeholder 3"/>
          <p:cNvSpPr>
            <a:spLocks noGrp="1"/>
          </p:cNvSpPr>
          <p:nvPr>
            <p:ph sz="half" idx="2"/>
          </p:nvPr>
        </p:nvSpPr>
        <p:spPr>
          <a:xfrm>
            <a:off x="400050" y="1937441"/>
            <a:ext cx="4098132" cy="2706239"/>
          </a:xfrm>
        </p:spPr>
        <p:txBody>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dirty="0"/>
          </a:p>
        </p:txBody>
      </p:sp>
      <p:sp>
        <p:nvSpPr>
          <p:cNvPr id="5" name="Text Placeholder 4"/>
          <p:cNvSpPr>
            <a:spLocks noGrp="1"/>
          </p:cNvSpPr>
          <p:nvPr>
            <p:ph type="body" sz="quarter" idx="3"/>
          </p:nvPr>
        </p:nvSpPr>
        <p:spPr>
          <a:xfrm>
            <a:off x="4645818" y="1188000"/>
            <a:ext cx="4098132" cy="618125"/>
          </a:xfrm>
        </p:spPr>
        <p:txBody>
          <a:bodyPr anchor="b">
            <a:normAutofit/>
          </a:bodyPr>
          <a:lstStyle>
            <a:lvl1pPr marL="0" indent="0">
              <a:buNone/>
              <a:defRPr sz="20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de-DE" altLang="de-DE"/>
              <a:t>Formatvorlagen des Textmasters bearbeiten</a:t>
            </a:r>
          </a:p>
        </p:txBody>
      </p:sp>
      <p:sp>
        <p:nvSpPr>
          <p:cNvPr id="6" name="Content Placeholder 5"/>
          <p:cNvSpPr>
            <a:spLocks noGrp="1"/>
          </p:cNvSpPr>
          <p:nvPr>
            <p:ph sz="quarter" idx="4"/>
          </p:nvPr>
        </p:nvSpPr>
        <p:spPr>
          <a:xfrm>
            <a:off x="4645818" y="1937441"/>
            <a:ext cx="4098132" cy="2706240"/>
          </a:xfrm>
        </p:spPr>
        <p:txBody>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7" name="Date Placeholder 6"/>
          <p:cNvSpPr>
            <a:spLocks noGrp="1"/>
          </p:cNvSpPr>
          <p:nvPr>
            <p:ph type="dt" sz="half" idx="10"/>
          </p:nvPr>
        </p:nvSpPr>
        <p:spPr/>
        <p:txBody>
          <a:bodyPr/>
          <a:lstStyle/>
          <a:p>
            <a:fld id="{88C61DB6-D53F-456D-8864-56CE29C6E6BA}" type="datetime1">
              <a:rPr lang="de-DE" smtClean="0"/>
              <a:t>03.03.2025</a:t>
            </a:fld>
            <a:endParaRPr lang="de-DE"/>
          </a:p>
        </p:txBody>
      </p:sp>
      <p:sp>
        <p:nvSpPr>
          <p:cNvPr id="9" name="Slide Number Placeholder 8"/>
          <p:cNvSpPr>
            <a:spLocks noGrp="1"/>
          </p:cNvSpPr>
          <p:nvPr>
            <p:ph type="sldNum" sz="quarter" idx="12"/>
          </p:nvPr>
        </p:nvSpPr>
        <p:spPr/>
        <p:txBody>
          <a:bodyPr/>
          <a:lstStyle/>
          <a:p>
            <a:fld id="{61696EC4-B4CF-4701-AD06-A8439D6D8E12}" type="slidenum">
              <a:rPr lang="de-DE" smtClean="0"/>
              <a:t>‹#›</a:t>
            </a:fld>
            <a:endParaRPr lang="de-DE"/>
          </a:p>
        </p:txBody>
      </p:sp>
      <p:sp>
        <p:nvSpPr>
          <p:cNvPr id="11" name="Title Placeholder 1">
            <a:extLst>
              <a:ext uri="{FF2B5EF4-FFF2-40B4-BE49-F238E27FC236}">
                <a16:creationId xmlns:a16="http://schemas.microsoft.com/office/drawing/2014/main" id="{7E438375-C357-462F-AB62-257249F8E3AC}"/>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308144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Vergleich">
    <p:spTree>
      <p:nvGrpSpPr>
        <p:cNvPr id="1" name=""/>
        <p:cNvGrpSpPr/>
        <p:nvPr/>
      </p:nvGrpSpPr>
      <p:grpSpPr>
        <a:xfrm>
          <a:off x="0" y="0"/>
          <a:ext cx="0" cy="0"/>
          <a:chOff x="0" y="0"/>
          <a:chExt cx="0" cy="0"/>
        </a:xfrm>
      </p:grpSpPr>
      <p:sp>
        <p:nvSpPr>
          <p:cNvPr id="10" name="Bildplatzhalter 4"/>
          <p:cNvSpPr>
            <a:spLocks noGrp="1"/>
          </p:cNvSpPr>
          <p:nvPr>
            <p:ph type="pic" sz="quarter" idx="13" hasCustomPrompt="1"/>
          </p:nvPr>
        </p:nvSpPr>
        <p:spPr>
          <a:xfrm>
            <a:off x="4655819" y="1943101"/>
            <a:ext cx="4100831" cy="2705099"/>
          </a:xfrm>
          <a:prstGeom prst="round2DiagRect">
            <a:avLst>
              <a:gd name="adj1" fmla="val 0"/>
              <a:gd name="adj2" fmla="val 8317"/>
            </a:avLst>
          </a:prstGeom>
          <a:solidFill>
            <a:srgbClr val="FF99FF"/>
          </a:solidFill>
          <a:ln w="12700">
            <a:solidFill>
              <a:schemeClr val="bg2"/>
            </a:solidFill>
          </a:ln>
        </p:spPr>
        <p:txBody>
          <a:bodyPr/>
          <a:lstStyle>
            <a:lvl1pPr marL="0" indent="0">
              <a:buFont typeface="Arial" panose="020B0604020202020204" pitchFamily="34" charset="0"/>
              <a:buNone/>
              <a:defRPr baseline="0"/>
            </a:lvl1pPr>
          </a:lstStyle>
          <a:p>
            <a:r>
              <a:rPr lang="de-DE" dirty="0"/>
              <a:t>Fügen Sie auf der Masterfolie ein frei wählbares Bild ein.</a:t>
            </a:r>
          </a:p>
        </p:txBody>
      </p:sp>
      <p:sp>
        <p:nvSpPr>
          <p:cNvPr id="3" name="Text Placeholder 2"/>
          <p:cNvSpPr>
            <a:spLocks noGrp="1"/>
          </p:cNvSpPr>
          <p:nvPr>
            <p:ph type="body" idx="1"/>
          </p:nvPr>
        </p:nvSpPr>
        <p:spPr>
          <a:xfrm>
            <a:off x="400050" y="1188000"/>
            <a:ext cx="4098132" cy="618125"/>
          </a:xfrm>
        </p:spPr>
        <p:txBody>
          <a:bodyPr anchor="b">
            <a:normAutofit/>
          </a:bodyPr>
          <a:lstStyle>
            <a:lvl1pPr marL="0" indent="0">
              <a:buNone/>
              <a:defRPr sz="20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de-DE" altLang="de-DE"/>
              <a:t>Formatvorlagen des Textmasters bearbeiten</a:t>
            </a:r>
          </a:p>
        </p:txBody>
      </p:sp>
      <p:sp>
        <p:nvSpPr>
          <p:cNvPr id="4" name="Content Placeholder 3"/>
          <p:cNvSpPr>
            <a:spLocks noGrp="1"/>
          </p:cNvSpPr>
          <p:nvPr>
            <p:ph sz="half" idx="2"/>
          </p:nvPr>
        </p:nvSpPr>
        <p:spPr>
          <a:xfrm>
            <a:off x="400050" y="1937441"/>
            <a:ext cx="4098132" cy="2706239"/>
          </a:xfrm>
        </p:spPr>
        <p:txBody>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dirty="0"/>
          </a:p>
        </p:txBody>
      </p:sp>
      <p:sp>
        <p:nvSpPr>
          <p:cNvPr id="5" name="Text Placeholder 4"/>
          <p:cNvSpPr>
            <a:spLocks noGrp="1"/>
          </p:cNvSpPr>
          <p:nvPr>
            <p:ph type="body" sz="quarter" idx="3"/>
          </p:nvPr>
        </p:nvSpPr>
        <p:spPr>
          <a:xfrm>
            <a:off x="4645818" y="1188000"/>
            <a:ext cx="4098132" cy="618125"/>
          </a:xfrm>
        </p:spPr>
        <p:txBody>
          <a:bodyPr anchor="b">
            <a:normAutofit/>
          </a:bodyPr>
          <a:lstStyle>
            <a:lvl1pPr marL="0" indent="0">
              <a:buNone/>
              <a:defRPr sz="20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de-DE" altLang="de-DE"/>
              <a:t>Formatvorlagen des Textmasters bearbeiten</a:t>
            </a:r>
          </a:p>
        </p:txBody>
      </p:sp>
      <p:sp>
        <p:nvSpPr>
          <p:cNvPr id="7" name="Date Placeholder 6"/>
          <p:cNvSpPr>
            <a:spLocks noGrp="1"/>
          </p:cNvSpPr>
          <p:nvPr>
            <p:ph type="dt" sz="half" idx="10"/>
          </p:nvPr>
        </p:nvSpPr>
        <p:spPr/>
        <p:txBody>
          <a:bodyPr/>
          <a:lstStyle/>
          <a:p>
            <a:fld id="{88C61DB6-D53F-456D-8864-56CE29C6E6BA}" type="datetime1">
              <a:rPr lang="de-DE" smtClean="0"/>
              <a:t>03.03.2025</a:t>
            </a:fld>
            <a:endParaRPr lang="de-DE"/>
          </a:p>
        </p:txBody>
      </p:sp>
      <p:sp>
        <p:nvSpPr>
          <p:cNvPr id="9" name="Slide Number Placeholder 8"/>
          <p:cNvSpPr>
            <a:spLocks noGrp="1"/>
          </p:cNvSpPr>
          <p:nvPr>
            <p:ph type="sldNum" sz="quarter" idx="12"/>
          </p:nvPr>
        </p:nvSpPr>
        <p:spPr/>
        <p:txBody>
          <a:bodyPr/>
          <a:lstStyle/>
          <a:p>
            <a:fld id="{61696EC4-B4CF-4701-AD06-A8439D6D8E12}" type="slidenum">
              <a:rPr lang="de-DE" smtClean="0"/>
              <a:t>‹#›</a:t>
            </a:fld>
            <a:endParaRPr lang="de-DE"/>
          </a:p>
        </p:txBody>
      </p:sp>
      <p:sp>
        <p:nvSpPr>
          <p:cNvPr id="11" name="Title Placeholder 1">
            <a:extLst>
              <a:ext uri="{FF2B5EF4-FFF2-40B4-BE49-F238E27FC236}">
                <a16:creationId xmlns:a16="http://schemas.microsoft.com/office/drawing/2014/main" id="{7E438375-C357-462F-AB62-257249F8E3AC}"/>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94747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A1BF2A7-198D-4BCD-8375-CAC66677F609}" type="datetime1">
              <a:rPr lang="de-DE" smtClean="0"/>
              <a:t>03.03.2025</a:t>
            </a:fld>
            <a:endParaRPr lang="de-DE"/>
          </a:p>
        </p:txBody>
      </p:sp>
      <p:sp>
        <p:nvSpPr>
          <p:cNvPr id="5" name="Slide Number Placeholder 4"/>
          <p:cNvSpPr>
            <a:spLocks noGrp="1"/>
          </p:cNvSpPr>
          <p:nvPr>
            <p:ph type="sldNum" sz="quarter" idx="12"/>
          </p:nvPr>
        </p:nvSpPr>
        <p:spPr/>
        <p:txBody>
          <a:bodyPr/>
          <a:lstStyle/>
          <a:p>
            <a:fld id="{61696EC4-B4CF-4701-AD06-A8439D6D8E12}" type="slidenum">
              <a:rPr lang="de-DE" smtClean="0"/>
              <a:t>‹#›</a:t>
            </a:fld>
            <a:endParaRPr lang="de-DE"/>
          </a:p>
        </p:txBody>
      </p:sp>
      <p:sp>
        <p:nvSpPr>
          <p:cNvPr id="7" name="Title Placeholder 1">
            <a:extLst>
              <a:ext uri="{FF2B5EF4-FFF2-40B4-BE49-F238E27FC236}">
                <a16:creationId xmlns:a16="http://schemas.microsoft.com/office/drawing/2014/main" id="{910E8322-A2A9-45EC-9F17-A3F73D42D1C3}"/>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2373164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Nur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A1BF2A7-198D-4BCD-8375-CAC66677F609}" type="datetime1">
              <a:rPr lang="de-DE" smtClean="0"/>
              <a:t>03.03.2025</a:t>
            </a:fld>
            <a:endParaRPr lang="de-DE"/>
          </a:p>
        </p:txBody>
      </p:sp>
      <p:sp>
        <p:nvSpPr>
          <p:cNvPr id="5" name="Slide Number Placeholder 4"/>
          <p:cNvSpPr>
            <a:spLocks noGrp="1"/>
          </p:cNvSpPr>
          <p:nvPr>
            <p:ph type="sldNum" sz="quarter" idx="12"/>
          </p:nvPr>
        </p:nvSpPr>
        <p:spPr/>
        <p:txBody>
          <a:bodyPr/>
          <a:lstStyle/>
          <a:p>
            <a:fld id="{61696EC4-B4CF-4701-AD06-A8439D6D8E12}" type="slidenum">
              <a:rPr lang="de-DE" smtClean="0"/>
              <a:t>‹#›</a:t>
            </a:fld>
            <a:endParaRPr lang="de-DE"/>
          </a:p>
        </p:txBody>
      </p:sp>
      <p:sp>
        <p:nvSpPr>
          <p:cNvPr id="7" name="Title Placeholder 1">
            <a:extLst>
              <a:ext uri="{FF2B5EF4-FFF2-40B4-BE49-F238E27FC236}">
                <a16:creationId xmlns:a16="http://schemas.microsoft.com/office/drawing/2014/main" id="{910E8322-A2A9-45EC-9F17-A3F73D42D1C3}"/>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
        <p:nvSpPr>
          <p:cNvPr id="8" name="Bildplatzhalter 3"/>
          <p:cNvSpPr>
            <a:spLocks noGrp="1"/>
          </p:cNvSpPr>
          <p:nvPr>
            <p:ph type="pic" sz="quarter" idx="14"/>
          </p:nvPr>
        </p:nvSpPr>
        <p:spPr>
          <a:xfrm>
            <a:off x="0" y="1328420"/>
            <a:ext cx="9144000" cy="3304540"/>
          </a:xfrm>
          <a:solidFill>
            <a:srgbClr val="FF99FF"/>
          </a:solidFill>
        </p:spPr>
        <p:txBody>
          <a:bodyPr anchor="t"/>
          <a:lstStyle>
            <a:lvl1pPr marL="0" indent="0" algn="ctr">
              <a:buFont typeface="Arial" panose="020B0604020202020204" pitchFamily="34" charset="0"/>
              <a:buNone/>
              <a:defRPr/>
            </a:lvl1pPr>
          </a:lstStyle>
          <a:p>
            <a:r>
              <a:rPr lang="de-DE"/>
              <a:t>Bild durch Klicken auf Symbol hinzufügen</a:t>
            </a:r>
            <a:endParaRPr lang="de-DE" dirty="0"/>
          </a:p>
        </p:txBody>
      </p:sp>
    </p:spTree>
    <p:extLst>
      <p:ext uri="{BB962C8B-B14F-4D97-AF65-F5344CB8AC3E}">
        <p14:creationId xmlns:p14="http://schemas.microsoft.com/office/powerpoint/2010/main" val="969953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Nur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A1BF2A7-198D-4BCD-8375-CAC66677F609}" type="datetime1">
              <a:rPr lang="de-DE" smtClean="0"/>
              <a:t>03.03.2025</a:t>
            </a:fld>
            <a:endParaRPr lang="de-DE"/>
          </a:p>
        </p:txBody>
      </p:sp>
      <p:sp>
        <p:nvSpPr>
          <p:cNvPr id="5" name="Slide Number Placeholder 4"/>
          <p:cNvSpPr>
            <a:spLocks noGrp="1"/>
          </p:cNvSpPr>
          <p:nvPr>
            <p:ph type="sldNum" sz="quarter" idx="12"/>
          </p:nvPr>
        </p:nvSpPr>
        <p:spPr/>
        <p:txBody>
          <a:bodyPr/>
          <a:lstStyle/>
          <a:p>
            <a:fld id="{61696EC4-B4CF-4701-AD06-A8439D6D8E12}" type="slidenum">
              <a:rPr lang="de-DE" smtClean="0"/>
              <a:t>‹#›</a:t>
            </a:fld>
            <a:endParaRPr lang="de-DE"/>
          </a:p>
        </p:txBody>
      </p:sp>
      <p:sp>
        <p:nvSpPr>
          <p:cNvPr id="7" name="Title Placeholder 1">
            <a:extLst>
              <a:ext uri="{FF2B5EF4-FFF2-40B4-BE49-F238E27FC236}">
                <a16:creationId xmlns:a16="http://schemas.microsoft.com/office/drawing/2014/main" id="{910E8322-A2A9-45EC-9F17-A3F73D42D1C3}"/>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
        <p:nvSpPr>
          <p:cNvPr id="2" name="Rechteck 1"/>
          <p:cNvSpPr/>
          <p:nvPr userDrawn="1"/>
        </p:nvSpPr>
        <p:spPr>
          <a:xfrm>
            <a:off x="0" y="4652492"/>
            <a:ext cx="91440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Bildplatzhalter 3"/>
          <p:cNvSpPr>
            <a:spLocks noGrp="1"/>
          </p:cNvSpPr>
          <p:nvPr>
            <p:ph type="pic" sz="quarter" idx="14"/>
          </p:nvPr>
        </p:nvSpPr>
        <p:spPr>
          <a:xfrm>
            <a:off x="0" y="1328419"/>
            <a:ext cx="9144000" cy="3419793"/>
          </a:xfrm>
          <a:solidFill>
            <a:srgbClr val="FF99FF"/>
          </a:solidFill>
        </p:spPr>
        <p:txBody>
          <a:bodyPr anchor="t"/>
          <a:lstStyle>
            <a:lvl1pPr marL="0" indent="0" algn="ctr">
              <a:buFont typeface="Arial" panose="020B0604020202020204" pitchFamily="34" charset="0"/>
              <a:buNone/>
              <a:defRPr/>
            </a:lvl1pPr>
          </a:lstStyle>
          <a:p>
            <a:r>
              <a:rPr lang="de-DE"/>
              <a:t>Bild durch Klicken auf Symbol hinzufügen</a:t>
            </a:r>
            <a:endParaRPr lang="de-DE" dirty="0"/>
          </a:p>
        </p:txBody>
      </p:sp>
    </p:spTree>
    <p:extLst>
      <p:ext uri="{BB962C8B-B14F-4D97-AF65-F5344CB8AC3E}">
        <p14:creationId xmlns:p14="http://schemas.microsoft.com/office/powerpoint/2010/main" val="3671066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9F2463-8150-4DAA-877D-A146C8C8C60A}" type="datetime1">
              <a:rPr lang="de-DE" smtClean="0"/>
              <a:t>03.03.2025</a:t>
            </a:fld>
            <a:endParaRPr lang="de-DE"/>
          </a:p>
        </p:txBody>
      </p:sp>
      <p:sp>
        <p:nvSpPr>
          <p:cNvPr id="4" name="Slide Number Placeholder 3"/>
          <p:cNvSpPr>
            <a:spLocks noGrp="1"/>
          </p:cNvSpPr>
          <p:nvPr>
            <p:ph type="sldNum" sz="quarter" idx="12"/>
          </p:nvPr>
        </p:nvSpPr>
        <p:spPr/>
        <p:txBody>
          <a:bodyPr/>
          <a:lstStyle/>
          <a:p>
            <a:fld id="{61696EC4-B4CF-4701-AD06-A8439D6D8E12}" type="slidenum">
              <a:rPr lang="de-DE" smtClean="0"/>
              <a:t>‹#›</a:t>
            </a:fld>
            <a:endParaRPr lang="de-DE"/>
          </a:p>
        </p:txBody>
      </p:sp>
    </p:spTree>
    <p:extLst>
      <p:ext uri="{BB962C8B-B14F-4D97-AF65-F5344CB8AC3E}">
        <p14:creationId xmlns:p14="http://schemas.microsoft.com/office/powerpoint/2010/main" val="2060272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1640" y="1188000"/>
            <a:ext cx="4882310" cy="3209146"/>
          </a:xfrm>
        </p:spPr>
        <p:txBody>
          <a:bodyPr/>
          <a:lstStyle>
            <a:lvl1pPr>
              <a:defRPr sz="1500"/>
            </a:lvl1pPr>
            <a:lvl2pPr>
              <a:defRPr sz="1350"/>
            </a:lvl2pPr>
            <a:lvl3pPr>
              <a:defRPr sz="1200"/>
            </a:lvl3pPr>
            <a:lvl4pPr>
              <a:defRPr sz="1200"/>
            </a:lvl4pPr>
            <a:lvl5pPr marL="1076612" indent="0">
              <a:buNone/>
              <a:defRPr sz="1200"/>
            </a:lvl5pPr>
            <a:lvl6pPr>
              <a:defRPr sz="1500"/>
            </a:lvl6pPr>
            <a:lvl7pPr>
              <a:defRPr sz="1500"/>
            </a:lvl7pPr>
            <a:lvl8pPr>
              <a:defRPr sz="1500"/>
            </a:lvl8pPr>
            <a:lvl9pPr>
              <a:defRPr sz="1500"/>
            </a:lvl9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p:txBody>
      </p:sp>
      <p:sp>
        <p:nvSpPr>
          <p:cNvPr id="4" name="Text Placeholder 3"/>
          <p:cNvSpPr>
            <a:spLocks noGrp="1"/>
          </p:cNvSpPr>
          <p:nvPr>
            <p:ph type="body" sz="half" idx="2" hasCustomPrompt="1"/>
          </p:nvPr>
        </p:nvSpPr>
        <p:spPr>
          <a:xfrm>
            <a:off x="400051" y="1188001"/>
            <a:ext cx="3178969" cy="3209146"/>
          </a:xfrm>
        </p:spPr>
        <p:txBody>
          <a:bodyPr/>
          <a:lstStyle>
            <a:lvl1pPr marL="0" indent="0">
              <a:buNone/>
              <a:defRPr sz="1200"/>
            </a:lvl1pPr>
            <a:lvl2pPr marL="342991" indent="0">
              <a:buNone/>
              <a:defRPr sz="1050"/>
            </a:lvl2pPr>
            <a:lvl3pPr marL="685983" indent="0">
              <a:buNone/>
              <a:defRPr sz="900"/>
            </a:lvl3pPr>
            <a:lvl4pPr marL="1028974" indent="0">
              <a:buNone/>
              <a:defRPr sz="750"/>
            </a:lvl4pPr>
            <a:lvl5pPr marL="1371966" indent="0">
              <a:buNone/>
              <a:defRPr sz="750"/>
            </a:lvl5pPr>
            <a:lvl6pPr marL="1714957" indent="0">
              <a:buNone/>
              <a:defRPr sz="750"/>
            </a:lvl6pPr>
            <a:lvl7pPr marL="2057949" indent="0">
              <a:buNone/>
              <a:defRPr sz="750"/>
            </a:lvl7pPr>
            <a:lvl8pPr marL="2400940" indent="0">
              <a:buNone/>
              <a:defRPr sz="750"/>
            </a:lvl8pPr>
            <a:lvl9pPr marL="2743932" indent="0">
              <a:buNone/>
              <a:defRPr sz="750"/>
            </a:lvl9pPr>
          </a:lstStyle>
          <a:p>
            <a:pPr lvl="0"/>
            <a:r>
              <a:rPr lang="en-US" altLang="de-DE" dirty="0"/>
              <a:t>Click to add text</a:t>
            </a:r>
          </a:p>
        </p:txBody>
      </p:sp>
      <p:sp>
        <p:nvSpPr>
          <p:cNvPr id="5" name="Date Placeholder 4"/>
          <p:cNvSpPr>
            <a:spLocks noGrp="1"/>
          </p:cNvSpPr>
          <p:nvPr>
            <p:ph type="dt" sz="half" idx="10"/>
          </p:nvPr>
        </p:nvSpPr>
        <p:spPr/>
        <p:txBody>
          <a:bodyPr/>
          <a:lstStyle/>
          <a:p>
            <a:fld id="{224C4683-D191-47F3-8302-BB2B36B1C86A}" type="datetime1">
              <a:rPr lang="de-DE" smtClean="0"/>
              <a:t>03.03.2025</a:t>
            </a:fld>
            <a:endParaRPr lang="de-DE"/>
          </a:p>
        </p:txBody>
      </p:sp>
      <p:sp>
        <p:nvSpPr>
          <p:cNvPr id="7" name="Slide Number Placeholder 6"/>
          <p:cNvSpPr>
            <a:spLocks noGrp="1"/>
          </p:cNvSpPr>
          <p:nvPr>
            <p:ph type="sldNum" sz="quarter" idx="12"/>
          </p:nvPr>
        </p:nvSpPr>
        <p:spPr/>
        <p:txBody>
          <a:bodyPr/>
          <a:lstStyle/>
          <a:p>
            <a:fld id="{61696EC4-B4CF-4701-AD06-A8439D6D8E12}" type="slidenum">
              <a:rPr lang="de-DE" smtClean="0"/>
              <a:t>‹#›</a:t>
            </a:fld>
            <a:endParaRPr lang="de-DE"/>
          </a:p>
        </p:txBody>
      </p:sp>
      <p:sp>
        <p:nvSpPr>
          <p:cNvPr id="9" name="Title Placeholder 1">
            <a:extLst>
              <a:ext uri="{FF2B5EF4-FFF2-40B4-BE49-F238E27FC236}">
                <a16:creationId xmlns:a16="http://schemas.microsoft.com/office/drawing/2014/main" id="{5F47D9EC-E3C8-4173-84B3-DB5A91069C3D}"/>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1170020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ld mit Überschrif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43915" y="468662"/>
            <a:ext cx="5471285" cy="3112861"/>
          </a:xfrm>
        </p:spPr>
        <p:txBody>
          <a:bodyPr anchor="t"/>
          <a:lstStyle>
            <a:lvl1pPr marL="0" indent="0">
              <a:buNone/>
              <a:defRPr sz="2401"/>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de-DE"/>
              <a:t>Bild durch Klicken auf Symbol hinzufügen</a:t>
            </a:r>
            <a:endParaRPr lang="de-DE" dirty="0"/>
          </a:p>
        </p:txBody>
      </p:sp>
      <p:sp>
        <p:nvSpPr>
          <p:cNvPr id="5" name="Date Placeholder 4"/>
          <p:cNvSpPr>
            <a:spLocks noGrp="1"/>
          </p:cNvSpPr>
          <p:nvPr>
            <p:ph type="dt" sz="half" idx="10"/>
          </p:nvPr>
        </p:nvSpPr>
        <p:spPr/>
        <p:txBody>
          <a:bodyPr/>
          <a:lstStyle/>
          <a:p>
            <a:fld id="{5E89BE91-4B1C-4025-AE57-60317864A3F3}" type="datetime1">
              <a:rPr lang="de-DE" smtClean="0"/>
              <a:t>03.03.2025</a:t>
            </a:fld>
            <a:endParaRPr lang="de-DE"/>
          </a:p>
        </p:txBody>
      </p:sp>
      <p:sp>
        <p:nvSpPr>
          <p:cNvPr id="7" name="Slide Number Placeholder 6"/>
          <p:cNvSpPr>
            <a:spLocks noGrp="1"/>
          </p:cNvSpPr>
          <p:nvPr>
            <p:ph type="sldNum" sz="quarter" idx="12"/>
          </p:nvPr>
        </p:nvSpPr>
        <p:spPr/>
        <p:txBody>
          <a:bodyPr/>
          <a:lstStyle/>
          <a:p>
            <a:fld id="{61696EC4-B4CF-4701-AD06-A8439D6D8E12}" type="slidenum">
              <a:rPr lang="de-DE" smtClean="0"/>
              <a:t>‹#›</a:t>
            </a:fld>
            <a:endParaRPr lang="de-DE"/>
          </a:p>
        </p:txBody>
      </p:sp>
      <p:sp>
        <p:nvSpPr>
          <p:cNvPr id="8" name="Title 1">
            <a:extLst>
              <a:ext uri="{FF2B5EF4-FFF2-40B4-BE49-F238E27FC236}">
                <a16:creationId xmlns:a16="http://schemas.microsoft.com/office/drawing/2014/main" id="{874D6481-F98B-45EE-B6D0-BF8C42A11F43}"/>
              </a:ext>
            </a:extLst>
          </p:cNvPr>
          <p:cNvSpPr>
            <a:spLocks noGrp="1"/>
          </p:cNvSpPr>
          <p:nvPr>
            <p:ph type="title"/>
          </p:nvPr>
        </p:nvSpPr>
        <p:spPr>
          <a:xfrm>
            <a:off x="1843914" y="3628492"/>
            <a:ext cx="5468677" cy="425214"/>
          </a:xfrm>
          <a:prstGeom prst="rect">
            <a:avLst/>
          </a:prstGeom>
        </p:spPr>
        <p:txBody>
          <a:bodyPr anchor="b">
            <a:normAutofit/>
          </a:bodyPr>
          <a:lstStyle>
            <a:lvl1pPr>
              <a:defRPr sz="1500"/>
            </a:lvl1pPr>
          </a:lstStyle>
          <a:p>
            <a:r>
              <a:rPr lang="de-DE" altLang="de-DE"/>
              <a:t>Titelmasterformat durch Klicken bearbeiten</a:t>
            </a:r>
            <a:endParaRPr lang="en-US" dirty="0"/>
          </a:p>
        </p:txBody>
      </p:sp>
      <p:sp>
        <p:nvSpPr>
          <p:cNvPr id="9" name="Text Placeholder 3">
            <a:extLst>
              <a:ext uri="{FF2B5EF4-FFF2-40B4-BE49-F238E27FC236}">
                <a16:creationId xmlns:a16="http://schemas.microsoft.com/office/drawing/2014/main" id="{85119134-5DDA-43C1-B0D4-2BD9056B0DD6}"/>
              </a:ext>
            </a:extLst>
          </p:cNvPr>
          <p:cNvSpPr>
            <a:spLocks noGrp="1"/>
          </p:cNvSpPr>
          <p:nvPr>
            <p:ph type="body" sz="half" idx="2"/>
          </p:nvPr>
        </p:nvSpPr>
        <p:spPr>
          <a:xfrm>
            <a:off x="1846522" y="4099062"/>
            <a:ext cx="5468677" cy="577364"/>
          </a:xfrm>
        </p:spPr>
        <p:txBody>
          <a:bodyPr>
            <a:normAutofit/>
          </a:bodyPr>
          <a:lstStyle>
            <a:lvl1pPr marL="0" indent="0">
              <a:buNone/>
              <a:defRPr sz="1050"/>
            </a:lvl1pPr>
            <a:lvl2pPr marL="342991" indent="0">
              <a:buNone/>
              <a:defRPr sz="1050"/>
            </a:lvl2pPr>
            <a:lvl3pPr marL="685983" indent="0">
              <a:buNone/>
              <a:defRPr sz="900"/>
            </a:lvl3pPr>
            <a:lvl4pPr marL="1028974" indent="0">
              <a:buNone/>
              <a:defRPr sz="750"/>
            </a:lvl4pPr>
            <a:lvl5pPr marL="1371966" indent="0">
              <a:buNone/>
              <a:defRPr sz="750"/>
            </a:lvl5pPr>
            <a:lvl6pPr marL="1714957" indent="0">
              <a:buNone/>
              <a:defRPr sz="750"/>
            </a:lvl6pPr>
            <a:lvl7pPr marL="2057949" indent="0">
              <a:buNone/>
              <a:defRPr sz="750"/>
            </a:lvl7pPr>
            <a:lvl8pPr marL="2400940" indent="0">
              <a:buNone/>
              <a:defRPr sz="750"/>
            </a:lvl8pPr>
            <a:lvl9pPr marL="2743932" indent="0">
              <a:buNone/>
              <a:defRPr sz="750"/>
            </a:lvl9pPr>
          </a:lstStyle>
          <a:p>
            <a:pPr lvl="0"/>
            <a:r>
              <a:rPr lang="de-DE" altLang="de-DE"/>
              <a:t>Formatvorlagen des Textmasters bearbeiten</a:t>
            </a:r>
          </a:p>
        </p:txBody>
      </p:sp>
    </p:spTree>
    <p:extLst>
      <p:ext uri="{BB962C8B-B14F-4D97-AF65-F5344CB8AC3E}">
        <p14:creationId xmlns:p14="http://schemas.microsoft.com/office/powerpoint/2010/main" val="1436743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vertikaler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00050" y="1068308"/>
            <a:ext cx="8343900" cy="3512663"/>
          </a:xfrm>
        </p:spPr>
        <p:txBody>
          <a:bodyPr vert="eaVert"/>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4" name="Date Placeholder 3"/>
          <p:cNvSpPr>
            <a:spLocks noGrp="1"/>
          </p:cNvSpPr>
          <p:nvPr>
            <p:ph type="dt" sz="half" idx="10"/>
          </p:nvPr>
        </p:nvSpPr>
        <p:spPr/>
        <p:txBody>
          <a:bodyPr/>
          <a:lstStyle/>
          <a:p>
            <a:fld id="{3AD15D93-083F-4B89-951E-D5F35A1BBEC8}" type="datetime1">
              <a:rPr lang="de-DE" smtClean="0"/>
              <a:t>03.03.2025</a:t>
            </a:fld>
            <a:endParaRPr lang="de-DE"/>
          </a:p>
        </p:txBody>
      </p:sp>
      <p:sp>
        <p:nvSpPr>
          <p:cNvPr id="6" name="Slide Number Placeholder 5"/>
          <p:cNvSpPr>
            <a:spLocks noGrp="1"/>
          </p:cNvSpPr>
          <p:nvPr>
            <p:ph type="sldNum" sz="quarter" idx="12"/>
          </p:nvPr>
        </p:nvSpPr>
        <p:spPr/>
        <p:txBody>
          <a:bodyPr/>
          <a:lstStyle/>
          <a:p>
            <a:fld id="{61696EC4-B4CF-4701-AD06-A8439D6D8E12}" type="slidenum">
              <a:rPr lang="de-DE" smtClean="0"/>
              <a:t>‹#›</a:t>
            </a:fld>
            <a:endParaRPr lang="de-DE"/>
          </a:p>
        </p:txBody>
      </p:sp>
      <p:sp>
        <p:nvSpPr>
          <p:cNvPr id="8" name="Title Placeholder 1">
            <a:extLst>
              <a:ext uri="{FF2B5EF4-FFF2-40B4-BE49-F238E27FC236}">
                <a16:creationId xmlns:a16="http://schemas.microsoft.com/office/drawing/2014/main" id="{A0AF9471-6F4B-417A-9B82-1D3AC42AE952}"/>
              </a:ext>
            </a:extLst>
          </p:cNvPr>
          <p:cNvSpPr>
            <a:spLocks noGrp="1"/>
          </p:cNvSpPr>
          <p:nvPr>
            <p:ph type="title"/>
          </p:nvPr>
        </p:nvSpPr>
        <p:spPr>
          <a:xfrm>
            <a:off x="396000" y="296244"/>
            <a:ext cx="6869178" cy="575989"/>
          </a:xfrm>
          <a:prstGeom prst="rect">
            <a:avLst/>
          </a:prstGeom>
        </p:spPr>
        <p:txBody>
          <a:bodyPr vert="horz" lIns="0" tIns="0" rIns="0" bIns="0" rtlCol="0" anchor="b">
            <a:normAutofit/>
          </a:bodyPr>
          <a:lstStyle>
            <a:lvl1pPr>
              <a:defRPr/>
            </a:lvl1pPr>
          </a:lstStyle>
          <a:p>
            <a:r>
              <a:rPr lang="de-DE" altLang="de-DE"/>
              <a:t>Titelmasterformat durch Klicken bearbeiten</a:t>
            </a:r>
            <a:endParaRPr lang="en-US" dirty="0"/>
          </a:p>
        </p:txBody>
      </p:sp>
    </p:spTree>
    <p:extLst>
      <p:ext uri="{BB962C8B-B14F-4D97-AF65-F5344CB8AC3E}">
        <p14:creationId xmlns:p14="http://schemas.microsoft.com/office/powerpoint/2010/main" val="155266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70387" y="273928"/>
            <a:ext cx="1971675" cy="4360224"/>
          </a:xfrm>
          <a:prstGeom prst="rect">
            <a:avLst/>
          </a:prstGeom>
        </p:spPr>
        <p:txBody>
          <a:bodyPr vert="eaVert"/>
          <a:lstStyle>
            <a:lvl1pPr>
              <a:defRPr/>
            </a:lvl1pPr>
          </a:lstStyle>
          <a:p>
            <a:r>
              <a:rPr lang="de-DE" altLang="de-DE"/>
              <a:t>Titelmasterformat durch Klicken bearbeiten</a:t>
            </a:r>
            <a:endParaRPr lang="en-US" dirty="0"/>
          </a:p>
        </p:txBody>
      </p:sp>
      <p:sp>
        <p:nvSpPr>
          <p:cNvPr id="3" name="Vertical Text Placeholder 2"/>
          <p:cNvSpPr>
            <a:spLocks noGrp="1"/>
          </p:cNvSpPr>
          <p:nvPr>
            <p:ph type="body" orient="vert" idx="1"/>
          </p:nvPr>
        </p:nvSpPr>
        <p:spPr>
          <a:xfrm>
            <a:off x="401940" y="273928"/>
            <a:ext cx="6225572" cy="4360224"/>
          </a:xfrm>
        </p:spPr>
        <p:txBody>
          <a:bodyPr vert="eaVert"/>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4" name="Date Placeholder 3"/>
          <p:cNvSpPr>
            <a:spLocks noGrp="1"/>
          </p:cNvSpPr>
          <p:nvPr>
            <p:ph type="dt" sz="half" idx="10"/>
          </p:nvPr>
        </p:nvSpPr>
        <p:spPr/>
        <p:txBody>
          <a:bodyPr/>
          <a:lstStyle/>
          <a:p>
            <a:fld id="{90C3E158-F33A-4782-AFB5-03A3FD6F0AB2}" type="datetime1">
              <a:rPr lang="de-DE" smtClean="0"/>
              <a:t>03.03.2025</a:t>
            </a:fld>
            <a:endParaRPr lang="de-DE"/>
          </a:p>
        </p:txBody>
      </p:sp>
      <p:sp>
        <p:nvSpPr>
          <p:cNvPr id="6" name="Slide Number Placeholder 5"/>
          <p:cNvSpPr>
            <a:spLocks noGrp="1"/>
          </p:cNvSpPr>
          <p:nvPr>
            <p:ph type="sldNum" sz="quarter" idx="12"/>
          </p:nvPr>
        </p:nvSpPr>
        <p:spPr/>
        <p:txBody>
          <a:bodyPr/>
          <a:lstStyle/>
          <a:p>
            <a:fld id="{61696EC4-B4CF-4701-AD06-A8439D6D8E12}" type="slidenum">
              <a:rPr lang="de-DE" smtClean="0"/>
              <a:t>‹#›</a:t>
            </a:fld>
            <a:endParaRPr lang="de-DE"/>
          </a:p>
        </p:txBody>
      </p:sp>
    </p:spTree>
    <p:extLst>
      <p:ext uri="{BB962C8B-B14F-4D97-AF65-F5344CB8AC3E}">
        <p14:creationId xmlns:p14="http://schemas.microsoft.com/office/powerpoint/2010/main" val="1922369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nhalt 1">
    <p:bg bwMode="gray">
      <p:bgRef idx="1001">
        <a:schemeClr val="bg1"/>
      </p:bgRef>
    </p:bg>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p:txBody>
          <a:bodyPr/>
          <a:lstStyle>
            <a:lvl1pPr>
              <a:defRPr/>
            </a:lvl1pPr>
          </a:lstStyle>
          <a:p>
            <a:r>
              <a:rPr lang="de-DE" dirty="0"/>
              <a:t>Titel 1 bearbeiten</a:t>
            </a:r>
          </a:p>
        </p:txBody>
      </p:sp>
      <p:sp>
        <p:nvSpPr>
          <p:cNvPr id="12" name="Dekorlinie"/>
          <p:cNvSpPr>
            <a:spLocks noGrp="1" noChangeAspect="1"/>
          </p:cNvSpPr>
          <p:nvPr>
            <p:ph type="body" sz="quarter" idx="22" hasCustomPrompt="1"/>
          </p:nvPr>
        </p:nvSpPr>
        <p:spPr bwMode="gray">
          <a:xfrm>
            <a:off x="351046" y="1116273"/>
            <a:ext cx="648084" cy="27008"/>
          </a:xfrm>
          <a:prstGeom prst="rect">
            <a:avLst/>
          </a:prstGeom>
          <a:solidFill>
            <a:schemeClr val="accent3"/>
          </a:solidFill>
        </p:spPr>
        <p:txBody>
          <a:bodyPr tIns="0"/>
          <a:lstStyle>
            <a:lvl1pPr marL="13502" indent="0">
              <a:buNone/>
              <a:defRPr baseline="0"/>
            </a:lvl1pPr>
          </a:lstStyle>
          <a:p>
            <a:pPr lvl="0"/>
            <a:r>
              <a:rPr lang="de-DE" dirty="0"/>
              <a:t> </a:t>
            </a:r>
          </a:p>
        </p:txBody>
      </p:sp>
      <p:sp>
        <p:nvSpPr>
          <p:cNvPr id="7" name="Inhalt"/>
          <p:cNvSpPr>
            <a:spLocks noGrp="1"/>
          </p:cNvSpPr>
          <p:nvPr>
            <p:ph idx="1"/>
          </p:nvPr>
        </p:nvSpPr>
        <p:spPr bwMode="gray">
          <a:xfrm>
            <a:off x="351046" y="1350417"/>
            <a:ext cx="8441299" cy="3376042"/>
          </a:xfrm>
          <a:prstGeom prst="rect">
            <a:avLst/>
          </a:prstGeom>
        </p:spPr>
        <p:txBody>
          <a:bodyPr vert="horz" lIns="0" tIns="0" rIns="0" bIns="0" rtlCol="0">
            <a:noAutofit/>
          </a:body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3" name="Fußzeile"/>
          <p:cNvSpPr>
            <a:spLocks noGrp="1"/>
          </p:cNvSpPr>
          <p:nvPr>
            <p:ph type="ftr" sz="quarter" idx="10"/>
          </p:nvPr>
        </p:nvSpPr>
        <p:spPr bwMode="gray"/>
        <p:txBody>
          <a:bodyPr/>
          <a:lstStyle/>
          <a:p>
            <a:r>
              <a:rPr lang="de-DE" dirty="0"/>
              <a:t>Fußzeile Platzhalter</a:t>
            </a:r>
          </a:p>
        </p:txBody>
      </p:sp>
      <p:sp>
        <p:nvSpPr>
          <p:cNvPr id="4" name="Foliennummer"/>
          <p:cNvSpPr>
            <a:spLocks noGrp="1"/>
          </p:cNvSpPr>
          <p:nvPr>
            <p:ph type="sldNum" sz="quarter" idx="11"/>
          </p:nvPr>
        </p:nvSpPr>
        <p:spPr bwMode="gray"/>
        <p:txBody>
          <a:bodyPr/>
          <a:lstStyle/>
          <a:p>
            <a:fld id="{02CEFE82-39F2-4F47-8A0C-D5AB3496FA5C}" type="slidenum">
              <a:rPr lang="de-DE" smtClean="0"/>
              <a:pPr/>
              <a:t>‹#›</a:t>
            </a:fld>
            <a:endParaRPr lang="de-DE" dirty="0"/>
          </a:p>
        </p:txBody>
      </p:sp>
    </p:spTree>
    <p:extLst>
      <p:ext uri="{BB962C8B-B14F-4D97-AF65-F5344CB8AC3E}">
        <p14:creationId xmlns:p14="http://schemas.microsoft.com/office/powerpoint/2010/main" val="43534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2506F-D6FD-1E95-E20B-14B749BB90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F7E0A9-B81E-002D-92B3-2CA60EF917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264AFA-17D6-A740-FFCC-35C54E92406E}"/>
              </a:ext>
            </a:extLst>
          </p:cNvPr>
          <p:cNvSpPr>
            <a:spLocks noGrp="1"/>
          </p:cNvSpPr>
          <p:nvPr>
            <p:ph type="dt" sz="half" idx="10"/>
          </p:nvPr>
        </p:nvSpPr>
        <p:spPr/>
        <p:txBody>
          <a:bodyPr/>
          <a:lstStyle/>
          <a:p>
            <a:fld id="{161F687D-EDBE-44FA-A106-5ED7E44151A0}" type="datetime1">
              <a:rPr lang="en-US" smtClean="0"/>
              <a:t>3/3/2025</a:t>
            </a:fld>
            <a:endParaRPr lang="en-US"/>
          </a:p>
        </p:txBody>
      </p:sp>
      <p:sp>
        <p:nvSpPr>
          <p:cNvPr id="5" name="Footer Placeholder 4">
            <a:extLst>
              <a:ext uri="{FF2B5EF4-FFF2-40B4-BE49-F238E27FC236}">
                <a16:creationId xmlns:a16="http://schemas.microsoft.com/office/drawing/2014/main" id="{2C981167-9510-7F89-0E44-8E5C24BDA4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EA810-711A-931C-53CA-4039CE44FAC8}"/>
              </a:ext>
            </a:extLst>
          </p:cNvPr>
          <p:cNvSpPr>
            <a:spLocks noGrp="1"/>
          </p:cNvSpPr>
          <p:nvPr>
            <p:ph type="sldNum" sz="quarter" idx="12"/>
          </p:nvPr>
        </p:nvSpPr>
        <p:spPr/>
        <p:txBody>
          <a:bodyPr/>
          <a:lstStyle/>
          <a:p>
            <a:fld id="{63CEB87D-D328-40D1-A9E6-5F7491E0EA9B}" type="slidenum">
              <a:rPr lang="en-US" smtClean="0"/>
              <a:t>‹#›</a:t>
            </a:fld>
            <a:endParaRPr lang="en-US"/>
          </a:p>
        </p:txBody>
      </p:sp>
    </p:spTree>
    <p:extLst>
      <p:ext uri="{BB962C8B-B14F-4D97-AF65-F5344CB8AC3E}">
        <p14:creationId xmlns:p14="http://schemas.microsoft.com/office/powerpoint/2010/main" val="4062938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458B-559E-9606-486D-94A87D0F0595}"/>
              </a:ext>
            </a:extLst>
          </p:cNvPr>
          <p:cNvSpPr>
            <a:spLocks noGrp="1"/>
          </p:cNvSpPr>
          <p:nvPr>
            <p:ph type="ctrTitle"/>
          </p:nvPr>
        </p:nvSpPr>
        <p:spPr>
          <a:xfrm>
            <a:off x="1143000" y="842032"/>
            <a:ext cx="6858000" cy="1791253"/>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BE53A41-2185-CEF2-4B71-649CA8750A88}"/>
              </a:ext>
            </a:extLst>
          </p:cNvPr>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2EF8E98-5180-5D3A-ADC3-1F4391069031}"/>
              </a:ext>
            </a:extLst>
          </p:cNvPr>
          <p:cNvSpPr>
            <a:spLocks noGrp="1"/>
          </p:cNvSpPr>
          <p:nvPr>
            <p:ph type="dt" sz="half" idx="10"/>
          </p:nvPr>
        </p:nvSpPr>
        <p:spPr/>
        <p:txBody>
          <a:bodyPr/>
          <a:lstStyle/>
          <a:p>
            <a:fld id="{A201C56E-1953-4054-8A50-1E4744122E7B}" type="datetime1">
              <a:rPr lang="en-US" smtClean="0"/>
              <a:t>3/3/2025</a:t>
            </a:fld>
            <a:endParaRPr lang="en-US"/>
          </a:p>
        </p:txBody>
      </p:sp>
      <p:sp>
        <p:nvSpPr>
          <p:cNvPr id="5" name="Footer Placeholder 4">
            <a:extLst>
              <a:ext uri="{FF2B5EF4-FFF2-40B4-BE49-F238E27FC236}">
                <a16:creationId xmlns:a16="http://schemas.microsoft.com/office/drawing/2014/main" id="{DE9ED43A-A2E0-BCAC-C01C-10957D8251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E08717-A3CE-1493-8316-EFE5986C9323}"/>
              </a:ext>
            </a:extLst>
          </p:cNvPr>
          <p:cNvSpPr>
            <a:spLocks noGrp="1"/>
          </p:cNvSpPr>
          <p:nvPr>
            <p:ph type="sldNum" sz="quarter" idx="12"/>
          </p:nvPr>
        </p:nvSpPr>
        <p:spPr/>
        <p:txBody>
          <a:bodyPr/>
          <a:lstStyle/>
          <a:p>
            <a:fld id="{63CEB87D-D328-40D1-A9E6-5F7491E0EA9B}" type="slidenum">
              <a:rPr lang="en-US" smtClean="0"/>
              <a:t>‹#›</a:t>
            </a:fld>
            <a:endParaRPr lang="en-US"/>
          </a:p>
        </p:txBody>
      </p:sp>
    </p:spTree>
    <p:extLst>
      <p:ext uri="{BB962C8B-B14F-4D97-AF65-F5344CB8AC3E}">
        <p14:creationId xmlns:p14="http://schemas.microsoft.com/office/powerpoint/2010/main" val="180313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6000" y="296244"/>
            <a:ext cx="6869178" cy="575989"/>
          </a:xfrm>
          <a:prstGeom prst="rect">
            <a:avLst/>
          </a:prstGeom>
        </p:spPr>
        <p:txBody>
          <a:bodyPr vert="horz" lIns="0" tIns="0" rIns="0" bIns="0" rtlCol="0" anchor="b">
            <a:normAutofit/>
          </a:bodyPr>
          <a:lstStyle/>
          <a:p>
            <a:r>
              <a:rPr lang="en-US" altLang="de-DE" dirty="0" err="1"/>
              <a:t>Mastertitelformat</a:t>
            </a:r>
            <a:r>
              <a:rPr lang="en-US" altLang="de-DE" dirty="0"/>
              <a:t> </a:t>
            </a:r>
            <a:r>
              <a:rPr lang="en-US" altLang="de-DE" dirty="0" err="1"/>
              <a:t>bearbeiten</a:t>
            </a:r>
            <a:endParaRPr lang="en-US" dirty="0"/>
          </a:p>
        </p:txBody>
      </p:sp>
      <p:sp>
        <p:nvSpPr>
          <p:cNvPr id="3" name="Text Placeholder 2"/>
          <p:cNvSpPr>
            <a:spLocks noGrp="1"/>
          </p:cNvSpPr>
          <p:nvPr>
            <p:ph type="body" idx="1"/>
          </p:nvPr>
        </p:nvSpPr>
        <p:spPr>
          <a:xfrm>
            <a:off x="396000" y="1187341"/>
            <a:ext cx="8351999" cy="3393631"/>
          </a:xfrm>
          <a:prstGeom prst="rect">
            <a:avLst/>
          </a:prstGeom>
        </p:spPr>
        <p:txBody>
          <a:bodyPr vert="horz" lIns="0" tIns="0" rIns="0" bIns="0" rtlCol="0">
            <a:normAutofit/>
          </a:bodyPr>
          <a:lstStyle/>
          <a:p>
            <a:pPr lvl="0"/>
            <a:r>
              <a:rPr lang="de-DE" altLang="de-DE" dirty="0"/>
              <a:t>Karlsruher Institut für Technologie (KIT)</a:t>
            </a:r>
          </a:p>
          <a:p>
            <a:pPr lvl="1"/>
            <a:r>
              <a:rPr lang="en-US" altLang="de-DE" dirty="0" err="1"/>
              <a:t>Zweite</a:t>
            </a:r>
            <a:r>
              <a:rPr lang="en-US" altLang="de-DE" dirty="0"/>
              <a:t> </a:t>
            </a:r>
            <a:r>
              <a:rPr lang="en-US" altLang="de-DE" dirty="0" err="1"/>
              <a:t>Ebene</a:t>
            </a:r>
            <a:endParaRPr lang="en-US" altLang="de-DE" dirty="0"/>
          </a:p>
          <a:p>
            <a:pPr lvl="2"/>
            <a:r>
              <a:rPr lang="en-US" altLang="de-DE" dirty="0" err="1"/>
              <a:t>Dritte</a:t>
            </a:r>
            <a:r>
              <a:rPr lang="en-US" altLang="de-DE" dirty="0"/>
              <a:t> </a:t>
            </a:r>
            <a:r>
              <a:rPr lang="en-US" altLang="de-DE" dirty="0" err="1"/>
              <a:t>Ebene</a:t>
            </a:r>
            <a:endParaRPr lang="en-US" altLang="de-DE" dirty="0"/>
          </a:p>
          <a:p>
            <a:pPr lvl="3"/>
            <a:r>
              <a:rPr lang="en-US" altLang="de-DE" dirty="0" err="1"/>
              <a:t>Vierte</a:t>
            </a:r>
            <a:r>
              <a:rPr lang="en-US" altLang="de-DE" dirty="0"/>
              <a:t> </a:t>
            </a:r>
            <a:r>
              <a:rPr lang="en-US" altLang="de-DE" dirty="0" err="1"/>
              <a:t>Ebene</a:t>
            </a:r>
            <a:endParaRPr lang="en-US" altLang="de-DE" dirty="0"/>
          </a:p>
        </p:txBody>
      </p:sp>
      <p:sp>
        <p:nvSpPr>
          <p:cNvPr id="4" name="Date Placeholder 3"/>
          <p:cNvSpPr>
            <a:spLocks noGrp="1"/>
          </p:cNvSpPr>
          <p:nvPr>
            <p:ph type="dt" sz="half" idx="2"/>
          </p:nvPr>
        </p:nvSpPr>
        <p:spPr>
          <a:xfrm>
            <a:off x="627234" y="4748824"/>
            <a:ext cx="1027755" cy="396264"/>
          </a:xfrm>
          <a:prstGeom prst="rect">
            <a:avLst/>
          </a:prstGeom>
        </p:spPr>
        <p:txBody>
          <a:bodyPr vert="horz" lIns="0" tIns="0" rIns="0" bIns="0" rtlCol="0" anchor="ctr"/>
          <a:lstStyle>
            <a:lvl1pPr algn="l">
              <a:defRPr lang="de-DE" sz="900" smtClean="0"/>
            </a:lvl1pPr>
          </a:lstStyle>
          <a:p>
            <a:fld id="{6245B8D5-6333-46B0-B66F-CB871999619A}" type="datetime1">
              <a:rPr lang="de-DE" smtClean="0"/>
              <a:pPr/>
              <a:t>03.03.2025</a:t>
            </a:fld>
            <a:endParaRPr lang="de-DE" dirty="0"/>
          </a:p>
        </p:txBody>
      </p:sp>
      <p:sp>
        <p:nvSpPr>
          <p:cNvPr id="6" name="Slide Number Placeholder 5"/>
          <p:cNvSpPr>
            <a:spLocks noGrp="1"/>
          </p:cNvSpPr>
          <p:nvPr>
            <p:ph type="sldNum" sz="quarter" idx="4"/>
          </p:nvPr>
        </p:nvSpPr>
        <p:spPr>
          <a:xfrm>
            <a:off x="216000" y="4748824"/>
            <a:ext cx="326368" cy="396264"/>
          </a:xfrm>
          <a:prstGeom prst="rect">
            <a:avLst/>
          </a:prstGeom>
        </p:spPr>
        <p:txBody>
          <a:bodyPr vert="horz" lIns="0" tIns="0" rIns="0" bIns="0" rtlCol="0" anchor="ctr"/>
          <a:lstStyle>
            <a:lvl1pPr algn="l">
              <a:defRPr sz="900" b="1">
                <a:solidFill>
                  <a:schemeClr val="tx1"/>
                </a:solidFill>
              </a:defRPr>
            </a:lvl1pPr>
          </a:lstStyle>
          <a:p>
            <a:fld id="{61696EC4-B4CF-4701-AD06-A8439D6D8E12}" type="slidenum">
              <a:rPr lang="en-US" smtClean="0"/>
              <a:pPr/>
              <a:t>‹#›</a:t>
            </a:fld>
            <a:endParaRPr lang="en-US" dirty="0"/>
          </a:p>
        </p:txBody>
      </p:sp>
      <p:cxnSp>
        <p:nvCxnSpPr>
          <p:cNvPr id="12" name="Gerade Verbindung 11"/>
          <p:cNvCxnSpPr/>
          <p:nvPr userDrawn="1"/>
        </p:nvCxnSpPr>
        <p:spPr>
          <a:xfrm>
            <a:off x="107947" y="4741374"/>
            <a:ext cx="8928107" cy="745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334046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7" r:id="rId3"/>
    <p:sldLayoutId id="2147483687" r:id="rId4"/>
    <p:sldLayoutId id="2147483678" r:id="rId5"/>
    <p:sldLayoutId id="2147483686" r:id="rId6"/>
    <p:sldLayoutId id="2147483679" r:id="rId7"/>
    <p:sldLayoutId id="2147483688" r:id="rId8"/>
    <p:sldLayoutId id="2147483689" r:id="rId9"/>
    <p:sldLayoutId id="2147483680" r:id="rId10"/>
    <p:sldLayoutId id="2147483681" r:id="rId11"/>
    <p:sldLayoutId id="2147483682" r:id="rId12"/>
    <p:sldLayoutId id="2147483683" r:id="rId13"/>
    <p:sldLayoutId id="2147483684" r:id="rId14"/>
    <p:sldLayoutId id="2147483691" r:id="rId15"/>
    <p:sldLayoutId id="2147483692" r:id="rId16"/>
    <p:sldLayoutId id="2147483693" r:id="rId17"/>
  </p:sldLayoutIdLst>
  <p:hf hdr="0" ftr="0"/>
  <p:txStyles>
    <p:titleStyle>
      <a:lvl1pPr algn="l" defTabSz="685983" rtl="0" eaLnBrk="1" latinLnBrk="0" hangingPunct="1">
        <a:lnSpc>
          <a:spcPct val="90000"/>
        </a:lnSpc>
        <a:spcBef>
          <a:spcPct val="0"/>
        </a:spcBef>
        <a:buNone/>
        <a:defRPr lang="en-US" sz="2400" b="1" kern="1200" dirty="0">
          <a:solidFill>
            <a:schemeClr val="tx1"/>
          </a:solidFill>
          <a:latin typeface="+mj-lt"/>
          <a:ea typeface="+mj-ea"/>
          <a:cs typeface="Arial" panose="020B0604020202020204" pitchFamily="34" charset="0"/>
        </a:defRPr>
      </a:lvl1pPr>
    </p:titleStyle>
    <p:bodyStyle>
      <a:lvl1pPr marL="203652" indent="-203652" algn="l" defTabSz="685983" rtl="0" eaLnBrk="1" latinLnBrk="0" hangingPunct="1">
        <a:lnSpc>
          <a:spcPct val="90000"/>
        </a:lnSpc>
        <a:spcBef>
          <a:spcPts val="360"/>
        </a:spcBef>
        <a:buSzPct val="70000"/>
        <a:buFontTx/>
        <a:buBlip>
          <a:blip r:embed="rId19"/>
        </a:buBlip>
        <a:defRPr sz="2000" kern="1200">
          <a:solidFill>
            <a:schemeClr val="tx1"/>
          </a:solidFill>
          <a:latin typeface="+mn-lt"/>
          <a:ea typeface="+mn-ea"/>
          <a:cs typeface="+mn-cs"/>
        </a:defRPr>
      </a:lvl1pPr>
      <a:lvl2pPr marL="470423" indent="-203652" algn="l" defTabSz="685983" rtl="0" eaLnBrk="1" latinLnBrk="0" hangingPunct="1">
        <a:lnSpc>
          <a:spcPct val="90000"/>
        </a:lnSpc>
        <a:spcBef>
          <a:spcPts val="360"/>
        </a:spcBef>
        <a:buSzPct val="70000"/>
        <a:buFontTx/>
        <a:buBlip>
          <a:blip r:embed="rId19"/>
        </a:buBlip>
        <a:defRPr sz="1800" kern="1200">
          <a:solidFill>
            <a:schemeClr val="tx1"/>
          </a:solidFill>
          <a:latin typeface="+mn-lt"/>
          <a:ea typeface="+mn-ea"/>
          <a:cs typeface="+mn-cs"/>
        </a:defRPr>
      </a:lvl2pPr>
      <a:lvl3pPr marL="737194" indent="-198888" algn="l" defTabSz="674073" rtl="0" eaLnBrk="1" latinLnBrk="0" hangingPunct="1">
        <a:lnSpc>
          <a:spcPct val="90000"/>
        </a:lnSpc>
        <a:spcBef>
          <a:spcPts val="360"/>
        </a:spcBef>
        <a:buSzPct val="70000"/>
        <a:buFontTx/>
        <a:buBlip>
          <a:blip r:embed="rId19"/>
        </a:buBlip>
        <a:defRPr sz="1600" kern="1200">
          <a:solidFill>
            <a:schemeClr val="tx1"/>
          </a:solidFill>
          <a:latin typeface="+mn-lt"/>
          <a:ea typeface="+mn-ea"/>
          <a:cs typeface="+mn-cs"/>
        </a:defRPr>
      </a:lvl3pPr>
      <a:lvl4pPr marL="1008729" indent="-203652" algn="l" defTabSz="685983" rtl="0" eaLnBrk="1" latinLnBrk="0" hangingPunct="1">
        <a:lnSpc>
          <a:spcPct val="90000"/>
        </a:lnSpc>
        <a:spcBef>
          <a:spcPts val="360"/>
        </a:spcBef>
        <a:buSzPct val="70000"/>
        <a:buFontTx/>
        <a:buBlip>
          <a:blip r:embed="rId19"/>
        </a:buBlip>
        <a:defRPr sz="1600" kern="1200">
          <a:solidFill>
            <a:schemeClr val="tx1"/>
          </a:solidFill>
          <a:latin typeface="+mn-lt"/>
          <a:ea typeface="+mn-ea"/>
          <a:cs typeface="+mn-cs"/>
        </a:defRPr>
      </a:lvl4pPr>
      <a:lvl5pPr marL="1275500" indent="-198888" algn="l" defTabSz="685983" rtl="0" eaLnBrk="1" latinLnBrk="0" hangingPunct="1">
        <a:lnSpc>
          <a:spcPct val="90000"/>
        </a:lnSpc>
        <a:spcBef>
          <a:spcPts val="360"/>
        </a:spcBef>
        <a:buSzPct val="88000"/>
        <a:buFontTx/>
        <a:buBlip>
          <a:blip r:embed="rId19"/>
        </a:buBlip>
        <a:defRPr sz="1200" kern="1200">
          <a:solidFill>
            <a:schemeClr val="tx1"/>
          </a:solidFill>
          <a:latin typeface="+mn-lt"/>
          <a:ea typeface="+mn-ea"/>
          <a:cs typeface="+mn-cs"/>
        </a:defRPr>
      </a:lvl5pPr>
      <a:lvl6pPr marL="1886453"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7">
          <p15:clr>
            <a:srgbClr val="F26B43"/>
          </p15:clr>
        </p15:guide>
        <p15:guide id="3" orient="horz" pos="464" userDrawn="1">
          <p15:clr>
            <a:srgbClr val="F26B43"/>
          </p15:clr>
        </p15:guide>
        <p15:guide id="4"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hyperlink" Target="https://echa.europa.eu/de/hot-topics/perfluoroalkyl-chemicals-pfas" TargetMode="External"/><Relationship Id="rId5" Type="http://schemas.openxmlformats.org/officeDocument/2006/relationships/image" Target="../media/image10.png"/><Relationship Id="rId4" Type="http://schemas.openxmlformats.org/officeDocument/2006/relationships/hyperlink" Target="https://www.spektrum.de/wissen/pfas-umweltgifte-fuer-die-ewigkeit/1724648"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hyperlink" Target="mailto:Hans-Joachim.Gehrmann@kit.edu" TargetMode="External"/><Relationship Id="rId2" Type="http://schemas.openxmlformats.org/officeDocument/2006/relationships/hyperlink" Target="mailto:Taylorphd6397@gmail.com" TargetMode="Externa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309720" y="1170724"/>
            <a:ext cx="8524557" cy="844730"/>
          </a:xfrm>
        </p:spPr>
        <p:txBody>
          <a:bodyPr>
            <a:noAutofit/>
          </a:bodyPr>
          <a:lstStyle/>
          <a:p>
            <a:pPr algn="ctr">
              <a:lnSpc>
                <a:spcPct val="100000"/>
              </a:lnSpc>
            </a:pPr>
            <a:r>
              <a:rPr lang="en-US" sz="2800" b="1" kern="100" dirty="0">
                <a:effectLst/>
                <a:latin typeface="Calibri" panose="020F0502020204030204" pitchFamily="34" charset="0"/>
                <a:ea typeface="Aptos" panose="020B0004020202020204" pitchFamily="34" charset="0"/>
                <a:cs typeface="Times New Roman" panose="02020603050405020304" pitchFamily="18" charset="0"/>
              </a:rPr>
              <a:t>Fluoropolymer Incineration:  </a:t>
            </a:r>
            <a:br>
              <a:rPr lang="en-US" sz="2800" b="1" kern="100" dirty="0">
                <a:effectLst/>
                <a:latin typeface="Calibri" panose="020F0502020204030204" pitchFamily="34" charset="0"/>
                <a:ea typeface="Aptos" panose="020B0004020202020204" pitchFamily="34" charset="0"/>
                <a:cs typeface="Times New Roman" panose="02020603050405020304" pitchFamily="18" charset="0"/>
              </a:rPr>
            </a:br>
            <a:r>
              <a:rPr lang="en-US" sz="2800" b="1" kern="100" dirty="0">
                <a:effectLst/>
                <a:latin typeface="Calibri" panose="020F0502020204030204" pitchFamily="34" charset="0"/>
                <a:ea typeface="Aptos" panose="020B0004020202020204" pitchFamily="34" charset="0"/>
                <a:cs typeface="Times New Roman" panose="02020603050405020304" pitchFamily="18" charset="0"/>
              </a:rPr>
              <a:t>Evidence for the Lack of PFAS Emissions</a:t>
            </a:r>
            <a:br>
              <a:rPr lang="en-US" sz="2400" kern="0" dirty="0">
                <a:solidFill>
                  <a:srgbClr val="000000"/>
                </a:solidFill>
                <a:ea typeface="Times New Roman" panose="02020603050405020304" pitchFamily="18" charset="0"/>
                <a:cs typeface="Calibri" panose="020F0502020204030204" pitchFamily="34" charset="0"/>
              </a:rPr>
            </a:br>
            <a:endParaRPr lang="de-DE" sz="2400" dirty="0"/>
          </a:p>
        </p:txBody>
      </p:sp>
      <p:sp>
        <p:nvSpPr>
          <p:cNvPr id="7" name="Textplatzhalter 3"/>
          <p:cNvSpPr txBox="1">
            <a:spLocks/>
          </p:cNvSpPr>
          <p:nvPr/>
        </p:nvSpPr>
        <p:spPr>
          <a:xfrm>
            <a:off x="397729" y="2020162"/>
            <a:ext cx="8515675" cy="682345"/>
          </a:xfrm>
          <a:prstGeom prst="rect">
            <a:avLst/>
          </a:prstGeom>
        </p:spPr>
        <p:txBody>
          <a:bodyPr vert="horz" lIns="0" tIns="0" rIns="0" bIns="0" rtlCol="0">
            <a:noAutofit/>
          </a:bodyPr>
          <a:lstStyle>
            <a:lvl1pPr marL="0" indent="0" algn="l" defTabSz="685983" rtl="0" eaLnBrk="1" latinLnBrk="0" hangingPunct="1">
              <a:lnSpc>
                <a:spcPct val="90000"/>
              </a:lnSpc>
              <a:spcBef>
                <a:spcPts val="360"/>
              </a:spcBef>
              <a:buSzPct val="88000"/>
              <a:buFont typeface="Arial" panose="020B0604020202020204" pitchFamily="34" charset="0"/>
              <a:buNone/>
              <a:defRPr sz="1800" b="1" i="0" kern="1200" baseline="0">
                <a:solidFill>
                  <a:schemeClr val="tx1"/>
                </a:solidFill>
                <a:latin typeface="+mn-lt"/>
                <a:ea typeface="+mn-ea"/>
                <a:cs typeface="+mn-cs"/>
              </a:defRPr>
            </a:lvl1pPr>
            <a:lvl2pPr marL="355600" indent="0" algn="l" defTabSz="685983" rtl="0" eaLnBrk="1" latinLnBrk="0" hangingPunct="1">
              <a:lnSpc>
                <a:spcPct val="90000"/>
              </a:lnSpc>
              <a:spcBef>
                <a:spcPts val="360"/>
              </a:spcBef>
              <a:buSzPct val="88000"/>
              <a:buFont typeface="Arial" panose="020B0604020202020204" pitchFamily="34" charset="0"/>
              <a:buNone/>
              <a:defRPr sz="1800" b="1" i="0" kern="1200">
                <a:solidFill>
                  <a:schemeClr val="tx1"/>
                </a:solidFill>
                <a:latin typeface="+mn-lt"/>
                <a:ea typeface="+mn-ea"/>
                <a:cs typeface="+mn-cs"/>
              </a:defRPr>
            </a:lvl2pPr>
            <a:lvl3pPr marL="717550" indent="0" algn="l" defTabSz="674073" rtl="0" eaLnBrk="1" latinLnBrk="0" hangingPunct="1">
              <a:lnSpc>
                <a:spcPct val="90000"/>
              </a:lnSpc>
              <a:spcBef>
                <a:spcPts val="360"/>
              </a:spcBef>
              <a:buSzPct val="88000"/>
              <a:buFont typeface="Arial" panose="020B0604020202020204" pitchFamily="34" charset="0"/>
              <a:buNone/>
              <a:defRPr sz="1800" b="1" i="0" kern="1200">
                <a:solidFill>
                  <a:schemeClr val="tx1"/>
                </a:solidFill>
                <a:latin typeface="+mn-lt"/>
                <a:ea typeface="+mn-ea"/>
                <a:cs typeface="+mn-cs"/>
              </a:defRPr>
            </a:lvl3pPr>
            <a:lvl4pPr marL="1073150" indent="0" algn="l" defTabSz="685983" rtl="0" eaLnBrk="1" latinLnBrk="0" hangingPunct="1">
              <a:lnSpc>
                <a:spcPct val="90000"/>
              </a:lnSpc>
              <a:spcBef>
                <a:spcPts val="360"/>
              </a:spcBef>
              <a:buSzPct val="88000"/>
              <a:buFont typeface="Arial" panose="020B0604020202020204" pitchFamily="34" charset="0"/>
              <a:buNone/>
              <a:defRPr sz="1800" b="1" i="0" kern="1200">
                <a:solidFill>
                  <a:schemeClr val="tx1"/>
                </a:solidFill>
                <a:latin typeface="+mn-lt"/>
                <a:ea typeface="+mn-ea"/>
                <a:cs typeface="+mn-cs"/>
              </a:defRPr>
            </a:lvl4pPr>
            <a:lvl5pPr marL="1435100" indent="0" algn="l" defTabSz="685983" rtl="0" eaLnBrk="1" latinLnBrk="0" hangingPunct="1">
              <a:lnSpc>
                <a:spcPct val="90000"/>
              </a:lnSpc>
              <a:spcBef>
                <a:spcPts val="360"/>
              </a:spcBef>
              <a:buSzPct val="88000"/>
              <a:buFont typeface="Arial" panose="020B0604020202020204" pitchFamily="34" charset="0"/>
              <a:buNone/>
              <a:defRPr sz="1800" b="1" i="0" kern="1200">
                <a:solidFill>
                  <a:schemeClr val="tx1"/>
                </a:solidFill>
                <a:latin typeface="+mn-lt"/>
                <a:ea typeface="+mn-ea"/>
                <a:cs typeface="+mn-cs"/>
              </a:defRPr>
            </a:lvl5pPr>
            <a:lvl6pPr marL="1886453"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en-US" sz="1400" b="0" dirty="0">
                <a:cs typeface="Calibri" panose="020F0502020204030204" pitchFamily="34" charset="0"/>
              </a:rPr>
              <a:t>Philip H Taylor</a:t>
            </a:r>
            <a:r>
              <a:rPr lang="en-US" altLang="en-US" sz="1400" b="0" baseline="30000" dirty="0">
                <a:cs typeface="Calibri" panose="020F0502020204030204" pitchFamily="34" charset="0"/>
              </a:rPr>
              <a:t>1</a:t>
            </a:r>
            <a:r>
              <a:rPr lang="en-US" altLang="en-US" sz="1400" b="0" dirty="0">
                <a:cs typeface="Calibri" panose="020F0502020204030204" pitchFamily="34" charset="0"/>
              </a:rPr>
              <a:t>, Hans-Joachim Gehrmann</a:t>
            </a:r>
            <a:r>
              <a:rPr lang="en-US" altLang="en-US" sz="1400" b="0" baseline="30000" dirty="0">
                <a:cs typeface="Calibri" panose="020F0502020204030204" pitchFamily="34" charset="0"/>
              </a:rPr>
              <a:t>2</a:t>
            </a:r>
            <a:r>
              <a:rPr lang="en-US" altLang="en-US" sz="1400" b="0" dirty="0">
                <a:cs typeface="Calibri" panose="020F0502020204030204" pitchFamily="34" charset="0"/>
              </a:rPr>
              <a:t>, </a:t>
            </a:r>
            <a:r>
              <a:rPr lang="en-US" altLang="en-US" sz="1400" b="0" dirty="0" err="1">
                <a:cs typeface="Calibri" panose="020F0502020204030204" pitchFamily="34" charset="0"/>
              </a:rPr>
              <a:t>Krasmir</a:t>
            </a:r>
            <a:r>
              <a:rPr lang="en-US" altLang="en-US" sz="1400" b="0" dirty="0">
                <a:cs typeface="Calibri" panose="020F0502020204030204" pitchFamily="34" charset="0"/>
              </a:rPr>
              <a:t> Aleksandrov</a:t>
            </a:r>
            <a:r>
              <a:rPr lang="en-US" altLang="en-US" sz="1400" b="0" baseline="30000" dirty="0">
                <a:cs typeface="Calibri" panose="020F0502020204030204" pitchFamily="34" charset="0"/>
              </a:rPr>
              <a:t>2</a:t>
            </a:r>
            <a:r>
              <a:rPr lang="en-US" altLang="en-US" sz="1400" b="0" dirty="0">
                <a:cs typeface="Calibri" panose="020F0502020204030204" pitchFamily="34" charset="0"/>
              </a:rPr>
              <a:t>, Sven Herremans</a:t>
            </a:r>
            <a:r>
              <a:rPr lang="en-US" altLang="en-US" sz="1400" b="0" baseline="30000" dirty="0">
                <a:cs typeface="Calibri" panose="020F0502020204030204" pitchFamily="34" charset="0"/>
              </a:rPr>
              <a:t>3</a:t>
            </a:r>
            <a:r>
              <a:rPr lang="en-US" altLang="en-US" sz="1400" b="0" dirty="0">
                <a:cs typeface="Calibri" panose="020F0502020204030204" pitchFamily="34" charset="0"/>
              </a:rPr>
              <a:t>, Meg Michell</a:t>
            </a:r>
            <a:r>
              <a:rPr lang="en-US" altLang="en-US" sz="1400" b="0" baseline="30000" dirty="0">
                <a:cs typeface="Calibri" panose="020F0502020204030204" pitchFamily="34" charset="0"/>
              </a:rPr>
              <a:t>4</a:t>
            </a:r>
            <a:r>
              <a:rPr lang="en-US" altLang="en-US" sz="1400" b="0" dirty="0">
                <a:cs typeface="Calibri" panose="020F0502020204030204" pitchFamily="34" charset="0"/>
              </a:rPr>
              <a:t>, David Blye</a:t>
            </a:r>
            <a:r>
              <a:rPr lang="en-US" altLang="en-US" sz="1400" b="0" baseline="30000" dirty="0">
                <a:cs typeface="Calibri" panose="020F0502020204030204" pitchFamily="34" charset="0"/>
              </a:rPr>
              <a:t>4</a:t>
            </a:r>
            <a:r>
              <a:rPr lang="en-US" altLang="en-US" sz="1400" b="0" dirty="0">
                <a:cs typeface="Calibri" panose="020F0502020204030204" pitchFamily="34" charset="0"/>
              </a:rPr>
              <a:t>, Deepak Kapoor</a:t>
            </a:r>
            <a:r>
              <a:rPr lang="en-US" altLang="en-US" sz="1400" b="0" baseline="30000" dirty="0">
                <a:cs typeface="Calibri" panose="020F0502020204030204" pitchFamily="34" charset="0"/>
              </a:rPr>
              <a:t>5</a:t>
            </a:r>
            <a:r>
              <a:rPr lang="en-US" altLang="en-US" sz="1400" b="0" dirty="0">
                <a:cs typeface="Calibri" panose="020F0502020204030204" pitchFamily="34" charset="0"/>
              </a:rPr>
              <a:t>, Priyank Dalal</a:t>
            </a:r>
            <a:r>
              <a:rPr lang="en-US" altLang="en-US" sz="1400" b="0" baseline="30000" dirty="0">
                <a:cs typeface="Calibri" panose="020F0502020204030204" pitchFamily="34" charset="0"/>
              </a:rPr>
              <a:t>5</a:t>
            </a:r>
            <a:r>
              <a:rPr lang="en-US" altLang="en-US" sz="1400" b="0" dirty="0">
                <a:cs typeface="Calibri" panose="020F0502020204030204" pitchFamily="34" charset="0"/>
              </a:rPr>
              <a:t>, </a:t>
            </a:r>
            <a:r>
              <a:rPr lang="en-US" altLang="en-US" sz="1400" b="0" dirty="0" err="1">
                <a:cs typeface="Calibri" panose="020F0502020204030204" pitchFamily="34" charset="0"/>
              </a:rPr>
              <a:t>Pyrianga</a:t>
            </a:r>
            <a:r>
              <a:rPr lang="en-US" altLang="en-US" sz="1400" b="0" dirty="0">
                <a:cs typeface="Calibri" panose="020F0502020204030204" pitchFamily="34" charset="0"/>
              </a:rPr>
              <a:t> Gunasekar</a:t>
            </a:r>
            <a:r>
              <a:rPr lang="en-US" altLang="en-US" sz="1400" b="0" baseline="30000" dirty="0">
                <a:cs typeface="Calibri" panose="020F0502020204030204" pitchFamily="34" charset="0"/>
              </a:rPr>
              <a:t>5</a:t>
            </a:r>
            <a:r>
              <a:rPr lang="en-US" altLang="en-US" sz="1400" b="0" dirty="0">
                <a:cs typeface="Calibri" panose="020F0502020204030204" pitchFamily="34" charset="0"/>
              </a:rPr>
              <a:t>, </a:t>
            </a:r>
            <a:r>
              <a:rPr lang="de-DE" sz="1400" b="0" dirty="0">
                <a:solidFill>
                  <a:srgbClr val="000000"/>
                </a:solidFill>
              </a:rPr>
              <a:t>Andrei Bologa</a:t>
            </a:r>
            <a:r>
              <a:rPr lang="de-DE" sz="1400" b="0" baseline="30000" dirty="0">
                <a:solidFill>
                  <a:srgbClr val="000000"/>
                </a:solidFill>
              </a:rPr>
              <a:t>2</a:t>
            </a:r>
            <a:r>
              <a:rPr lang="de-DE" sz="1400" b="0" dirty="0">
                <a:solidFill>
                  <a:srgbClr val="000000"/>
                </a:solidFill>
              </a:rPr>
              <a:t>, Philipp Bergdolt</a:t>
            </a:r>
            <a:r>
              <a:rPr lang="de-DE" sz="1400" b="0" baseline="30000" dirty="0">
                <a:solidFill>
                  <a:srgbClr val="000000"/>
                </a:solidFill>
              </a:rPr>
              <a:t>2</a:t>
            </a:r>
            <a:r>
              <a:rPr lang="de-DE" sz="1400" b="0" dirty="0">
                <a:solidFill>
                  <a:srgbClr val="000000"/>
                </a:solidFill>
              </a:rPr>
              <a:t>, Vanessa Nuredin</a:t>
            </a:r>
            <a:r>
              <a:rPr lang="de-DE" sz="1400" b="0" baseline="30000" dirty="0">
                <a:solidFill>
                  <a:srgbClr val="000000"/>
                </a:solidFill>
              </a:rPr>
              <a:t>2</a:t>
            </a:r>
            <a:r>
              <a:rPr lang="de-DE" sz="1400" b="0" dirty="0">
                <a:solidFill>
                  <a:srgbClr val="000000"/>
                </a:solidFill>
              </a:rPr>
              <a:t>, Dieter Stapf</a:t>
            </a:r>
            <a:r>
              <a:rPr lang="de-DE" sz="1400" b="0" baseline="30000" dirty="0">
                <a:solidFill>
                  <a:srgbClr val="000000"/>
                </a:solidFill>
              </a:rPr>
              <a:t>2</a:t>
            </a:r>
            <a:r>
              <a:rPr lang="de-DE" sz="1400" b="0" dirty="0">
                <a:solidFill>
                  <a:srgbClr val="000000"/>
                </a:solidFill>
              </a:rPr>
              <a:t>, M</a:t>
            </a:r>
            <a:r>
              <a:rPr lang="en-US" sz="1400" b="0" kern="0" dirty="0">
                <a:solidFill>
                  <a:srgbClr val="000000"/>
                </a:solidFill>
                <a:effectLst/>
                <a:latin typeface="Calibri" panose="020F0502020204030204" pitchFamily="34" charset="0"/>
                <a:ea typeface="Times New Roman" panose="02020603050405020304" pitchFamily="18" charset="0"/>
              </a:rPr>
              <a:t>.  </a:t>
            </a:r>
            <a:r>
              <a:rPr lang="en-US" sz="1400" b="0" kern="0" dirty="0" err="1">
                <a:solidFill>
                  <a:srgbClr val="000000"/>
                </a:solidFill>
                <a:effectLst/>
                <a:latin typeface="Calibri" panose="020F0502020204030204" pitchFamily="34" charset="0"/>
                <a:ea typeface="Times New Roman" panose="02020603050405020304" pitchFamily="18" charset="0"/>
              </a:rPr>
              <a:t>Schlipf</a:t>
            </a:r>
            <a:endParaRPr lang="de-DE" sz="1400" b="0" baseline="30000" dirty="0">
              <a:solidFill>
                <a:schemeClr val="bg1">
                  <a:lumMod val="50000"/>
                </a:schemeClr>
              </a:solidFill>
            </a:endParaRPr>
          </a:p>
        </p:txBody>
      </p:sp>
      <p:pic>
        <p:nvPicPr>
          <p:cNvPr id="5" name="Grafik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12858" y="517713"/>
            <a:ext cx="648845" cy="416277"/>
          </a:xfrm>
          <a:prstGeom prst="rect">
            <a:avLst/>
          </a:prstGeom>
        </p:spPr>
      </p:pic>
      <p:pic>
        <p:nvPicPr>
          <p:cNvPr id="6" name="Grafik 5">
            <a:extLst>
              <a:ext uri="{FF2B5EF4-FFF2-40B4-BE49-F238E27FC236}">
                <a16:creationId xmlns:a16="http://schemas.microsoft.com/office/drawing/2014/main" id="{43D460BB-5288-4D56-8127-EECF23BDF86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067033" y="597533"/>
            <a:ext cx="1702735" cy="335292"/>
          </a:xfrm>
          <a:prstGeom prst="rect">
            <a:avLst/>
          </a:prstGeom>
        </p:spPr>
      </p:pic>
      <p:pic>
        <p:nvPicPr>
          <p:cNvPr id="9" name="Grafik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92132" y="445406"/>
            <a:ext cx="1174901" cy="470518"/>
          </a:xfrm>
          <a:prstGeom prst="rect">
            <a:avLst/>
          </a:prstGeom>
        </p:spPr>
      </p:pic>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1779" y="580722"/>
            <a:ext cx="1862947" cy="290261"/>
          </a:xfrm>
          <a:prstGeom prst="rect">
            <a:avLst/>
          </a:prstGeom>
        </p:spPr>
      </p:pic>
      <p:sp>
        <p:nvSpPr>
          <p:cNvPr id="4" name="Textfeld 3"/>
          <p:cNvSpPr txBox="1"/>
          <p:nvPr/>
        </p:nvSpPr>
        <p:spPr>
          <a:xfrm>
            <a:off x="1893647" y="618129"/>
            <a:ext cx="242374" cy="215444"/>
          </a:xfrm>
          <a:prstGeom prst="rect">
            <a:avLst/>
          </a:prstGeom>
          <a:noFill/>
        </p:spPr>
        <p:txBody>
          <a:bodyPr wrap="none" rtlCol="0">
            <a:spAutoFit/>
          </a:bodyPr>
          <a:lstStyle/>
          <a:p>
            <a:r>
              <a:rPr lang="de-DE" sz="800" dirty="0"/>
              <a:t>1</a:t>
            </a:r>
          </a:p>
        </p:txBody>
      </p:sp>
      <p:sp>
        <p:nvSpPr>
          <p:cNvPr id="11" name="Textfeld 10"/>
          <p:cNvSpPr txBox="1"/>
          <p:nvPr/>
        </p:nvSpPr>
        <p:spPr>
          <a:xfrm>
            <a:off x="3906539" y="609399"/>
            <a:ext cx="242374" cy="215444"/>
          </a:xfrm>
          <a:prstGeom prst="rect">
            <a:avLst/>
          </a:prstGeom>
          <a:noFill/>
        </p:spPr>
        <p:txBody>
          <a:bodyPr wrap="none" rtlCol="0">
            <a:spAutoFit/>
          </a:bodyPr>
          <a:lstStyle/>
          <a:p>
            <a:r>
              <a:rPr lang="de-DE" sz="800" dirty="0"/>
              <a:t>5</a:t>
            </a:r>
          </a:p>
        </p:txBody>
      </p:sp>
      <p:sp>
        <p:nvSpPr>
          <p:cNvPr id="12" name="Textfeld 11"/>
          <p:cNvSpPr txBox="1"/>
          <p:nvPr/>
        </p:nvSpPr>
        <p:spPr>
          <a:xfrm>
            <a:off x="4836227" y="409991"/>
            <a:ext cx="242374" cy="215444"/>
          </a:xfrm>
          <a:prstGeom prst="rect">
            <a:avLst/>
          </a:prstGeom>
          <a:noFill/>
        </p:spPr>
        <p:txBody>
          <a:bodyPr wrap="none" rtlCol="0">
            <a:spAutoFit/>
          </a:bodyPr>
          <a:lstStyle/>
          <a:p>
            <a:r>
              <a:rPr lang="de-DE" sz="800" dirty="0"/>
              <a:t>4</a:t>
            </a:r>
          </a:p>
        </p:txBody>
      </p:sp>
      <p:sp>
        <p:nvSpPr>
          <p:cNvPr id="13" name="Textfeld 12"/>
          <p:cNvSpPr txBox="1"/>
          <p:nvPr/>
        </p:nvSpPr>
        <p:spPr>
          <a:xfrm>
            <a:off x="6001751" y="655539"/>
            <a:ext cx="242374" cy="215444"/>
          </a:xfrm>
          <a:prstGeom prst="rect">
            <a:avLst/>
          </a:prstGeom>
          <a:noFill/>
        </p:spPr>
        <p:txBody>
          <a:bodyPr wrap="none" rtlCol="0">
            <a:spAutoFit/>
          </a:bodyPr>
          <a:lstStyle/>
          <a:p>
            <a:r>
              <a:rPr lang="de-DE" sz="800" dirty="0"/>
              <a:t>3</a:t>
            </a:r>
          </a:p>
        </p:txBody>
      </p:sp>
      <p:sp>
        <p:nvSpPr>
          <p:cNvPr id="14" name="Textfeld 13"/>
          <p:cNvSpPr txBox="1"/>
          <p:nvPr/>
        </p:nvSpPr>
        <p:spPr>
          <a:xfrm>
            <a:off x="7713863" y="489811"/>
            <a:ext cx="242374" cy="215444"/>
          </a:xfrm>
          <a:prstGeom prst="rect">
            <a:avLst/>
          </a:prstGeom>
          <a:noFill/>
        </p:spPr>
        <p:txBody>
          <a:bodyPr wrap="none" rtlCol="0">
            <a:spAutoFit/>
          </a:bodyPr>
          <a:lstStyle/>
          <a:p>
            <a:r>
              <a:rPr lang="de-DE" sz="800" dirty="0"/>
              <a:t>2</a:t>
            </a:r>
          </a:p>
        </p:txBody>
      </p:sp>
      <p:pic>
        <p:nvPicPr>
          <p:cNvPr id="16" name="Picture 15">
            <a:extLst>
              <a:ext uri="{FF2B5EF4-FFF2-40B4-BE49-F238E27FC236}">
                <a16:creationId xmlns:a16="http://schemas.microsoft.com/office/drawing/2014/main" id="{DE22E4BC-F477-24A3-D44A-C3A2F269FFA2}"/>
              </a:ext>
            </a:extLst>
          </p:cNvPr>
          <p:cNvPicPr>
            <a:picLocks noChangeAspect="1"/>
          </p:cNvPicPr>
          <p:nvPr/>
        </p:nvPicPr>
        <p:blipFill>
          <a:blip r:embed="rId7"/>
          <a:stretch>
            <a:fillRect/>
          </a:stretch>
        </p:blipFill>
        <p:spPr>
          <a:xfrm>
            <a:off x="-1" y="2645229"/>
            <a:ext cx="9144000" cy="1641023"/>
          </a:xfrm>
          <a:prstGeom prst="rect">
            <a:avLst/>
          </a:prstGeom>
        </p:spPr>
      </p:pic>
      <p:sp>
        <p:nvSpPr>
          <p:cNvPr id="8" name="TextBox 7">
            <a:extLst>
              <a:ext uri="{FF2B5EF4-FFF2-40B4-BE49-F238E27FC236}">
                <a16:creationId xmlns:a16="http://schemas.microsoft.com/office/drawing/2014/main" id="{E476D952-20F0-ED7D-B7AE-1A5614616AE8}"/>
              </a:ext>
            </a:extLst>
          </p:cNvPr>
          <p:cNvSpPr txBox="1"/>
          <p:nvPr/>
        </p:nvSpPr>
        <p:spPr>
          <a:xfrm>
            <a:off x="1" y="4286252"/>
            <a:ext cx="9143998" cy="923330"/>
          </a:xfrm>
          <a:prstGeom prst="rect">
            <a:avLst/>
          </a:prstGeom>
          <a:noFill/>
        </p:spPr>
        <p:txBody>
          <a:bodyPr wrap="square">
            <a:spAutoFit/>
          </a:bodyPr>
          <a:lstStyle/>
          <a:p>
            <a:r>
              <a:rPr lang="en-US" sz="1800" kern="0" dirty="0">
                <a:solidFill>
                  <a:srgbClr val="000000"/>
                </a:solidFill>
                <a:effectLst/>
                <a:latin typeface="Calibri" panose="020F0502020204030204" pitchFamily="34" charset="0"/>
                <a:ea typeface="Times New Roman" panose="02020603050405020304" pitchFamily="18" charset="0"/>
              </a:rPr>
              <a:t>H-J </a:t>
            </a:r>
            <a:r>
              <a:rPr lang="en-US" sz="1800" kern="0" dirty="0" err="1">
                <a:solidFill>
                  <a:srgbClr val="000000"/>
                </a:solidFill>
                <a:effectLst/>
                <a:latin typeface="Calibri" panose="020F0502020204030204" pitchFamily="34" charset="0"/>
                <a:ea typeface="Times New Roman" panose="02020603050405020304" pitchFamily="18" charset="0"/>
              </a:rPr>
              <a:t>Gehrmann</a:t>
            </a:r>
            <a:r>
              <a:rPr lang="en-US" sz="1800" kern="0" dirty="0">
                <a:solidFill>
                  <a:srgbClr val="000000"/>
                </a:solidFill>
                <a:effectLst/>
                <a:latin typeface="Calibri" panose="020F0502020204030204" pitchFamily="34" charset="0"/>
                <a:ea typeface="Times New Roman" panose="02020603050405020304" pitchFamily="18" charset="0"/>
              </a:rPr>
              <a:t>, et al., Mineralization of Fluoropolymers from Combustion in a Pilot Plant under Representative European Municipal and Hazardous Waste Combustor Conditions, </a:t>
            </a:r>
            <a:r>
              <a:rPr lang="en-US" sz="1800" b="1" kern="0" dirty="0">
                <a:solidFill>
                  <a:srgbClr val="000000"/>
                </a:solidFill>
                <a:effectLst/>
                <a:latin typeface="Calibri" panose="020F0502020204030204" pitchFamily="34" charset="0"/>
                <a:ea typeface="Times New Roman" panose="02020603050405020304" pitchFamily="18" charset="0"/>
              </a:rPr>
              <a:t>Chemosphere</a:t>
            </a:r>
            <a:r>
              <a:rPr lang="en-US" sz="1800" kern="0" dirty="0">
                <a:solidFill>
                  <a:srgbClr val="000000"/>
                </a:solidFill>
                <a:effectLst/>
                <a:latin typeface="Calibri" panose="020F0502020204030204" pitchFamily="34" charset="0"/>
                <a:ea typeface="Times New Roman" panose="02020603050405020304" pitchFamily="18" charset="0"/>
              </a:rPr>
              <a:t>, 365, 143403, 2024.https://doi.org/10.1016/j.chemosphere.2024.143403.</a:t>
            </a:r>
            <a:endParaRPr lang="en-US" dirty="0"/>
          </a:p>
        </p:txBody>
      </p:sp>
    </p:spTree>
    <p:extLst>
      <p:ext uri="{BB962C8B-B14F-4D97-AF65-F5344CB8AC3E}">
        <p14:creationId xmlns:p14="http://schemas.microsoft.com/office/powerpoint/2010/main" val="1225001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6000" y="122985"/>
            <a:ext cx="8866215" cy="575989"/>
          </a:xfrm>
        </p:spPr>
        <p:txBody>
          <a:bodyPr anchor="ctr"/>
          <a:lstStyle/>
          <a:p>
            <a:pPr algn="ctr"/>
            <a:r>
              <a:rPr lang="de-DE" dirty="0" err="1"/>
              <a:t>Introduction</a:t>
            </a:r>
            <a:endParaRPr lang="de-DE" dirty="0"/>
          </a:p>
        </p:txBody>
      </p:sp>
      <p:sp>
        <p:nvSpPr>
          <p:cNvPr id="5" name="Foliennummernplatzhalter 4"/>
          <p:cNvSpPr>
            <a:spLocks noGrp="1"/>
          </p:cNvSpPr>
          <p:nvPr>
            <p:ph type="sldNum" sz="quarter" idx="11"/>
          </p:nvPr>
        </p:nvSpPr>
        <p:spPr/>
        <p:txBody>
          <a:bodyPr/>
          <a:lstStyle/>
          <a:p>
            <a:fld id="{02CEFE82-39F2-4F47-8A0C-D5AB3496FA5C}" type="slidenum">
              <a:rPr lang="de-DE" smtClean="0"/>
              <a:pPr/>
              <a:t>2</a:t>
            </a:fld>
            <a:endParaRPr lang="de-DE" dirty="0"/>
          </a:p>
        </p:txBody>
      </p:sp>
      <p:sp>
        <p:nvSpPr>
          <p:cNvPr id="20" name="Textfeld 19">
            <a:extLst>
              <a:ext uri="{FF2B5EF4-FFF2-40B4-BE49-F238E27FC236}">
                <a16:creationId xmlns:a16="http://schemas.microsoft.com/office/drawing/2014/main" id="{EC62D926-71A6-4907-9D0F-2A4146BDBE65}"/>
              </a:ext>
            </a:extLst>
          </p:cNvPr>
          <p:cNvSpPr txBox="1"/>
          <p:nvPr/>
        </p:nvSpPr>
        <p:spPr>
          <a:xfrm>
            <a:off x="2724516" y="836613"/>
            <a:ext cx="2057540" cy="1384995"/>
          </a:xfrm>
          <a:prstGeom prst="rect">
            <a:avLst/>
          </a:prstGeom>
          <a:solidFill>
            <a:srgbClr val="FFFFFF">
              <a:alpha val="89804"/>
            </a:srgbClr>
          </a:solidFill>
          <a:ln w="19050">
            <a:noFill/>
          </a:ln>
        </p:spPr>
        <p:txBody>
          <a:bodyPr wrap="square" rtlCol="0">
            <a:spAutoFit/>
          </a:bodyPr>
          <a:lstStyle/>
          <a:p>
            <a:pPr algn="ctr"/>
            <a:r>
              <a:rPr lang="de-DE" sz="1200" b="1" dirty="0">
                <a:effectLst>
                  <a:outerShdw blurRad="38100" dist="38100" dir="2700000" algn="tl">
                    <a:srgbClr val="000000">
                      <a:alpha val="43137"/>
                    </a:srgbClr>
                  </a:outerShdw>
                </a:effectLst>
              </a:rPr>
              <a:t>PFAS</a:t>
            </a:r>
          </a:p>
          <a:p>
            <a:r>
              <a:rPr lang="en-US" sz="1200" b="1" dirty="0"/>
              <a:t>P</a:t>
            </a:r>
            <a:r>
              <a:rPr lang="en-US" sz="1200" dirty="0">
                <a:solidFill>
                  <a:schemeClr val="tx1">
                    <a:lumMod val="65000"/>
                    <a:lumOff val="35000"/>
                  </a:schemeClr>
                </a:solidFill>
              </a:rPr>
              <a:t>er- and </a:t>
            </a:r>
            <a:r>
              <a:rPr lang="en-US" sz="1200" dirty="0" err="1">
                <a:solidFill>
                  <a:schemeClr val="tx1">
                    <a:lumMod val="65000"/>
                    <a:lumOff val="35000"/>
                  </a:schemeClr>
                </a:solidFill>
              </a:rPr>
              <a:t>poly</a:t>
            </a:r>
            <a:r>
              <a:rPr lang="en-US" sz="1200" b="1" dirty="0" err="1"/>
              <a:t>F</a:t>
            </a:r>
            <a:r>
              <a:rPr lang="en-US" sz="1200" dirty="0" err="1">
                <a:solidFill>
                  <a:schemeClr val="tx1">
                    <a:lumMod val="65000"/>
                    <a:lumOff val="35000"/>
                  </a:schemeClr>
                </a:solidFill>
              </a:rPr>
              <a:t>luoro</a:t>
            </a:r>
            <a:r>
              <a:rPr lang="en-US" sz="1200" b="1" dirty="0" err="1"/>
              <a:t>A</a:t>
            </a:r>
            <a:r>
              <a:rPr lang="en-US" sz="1200" dirty="0" err="1">
                <a:solidFill>
                  <a:schemeClr val="tx1">
                    <a:lumMod val="65000"/>
                    <a:lumOff val="35000"/>
                  </a:schemeClr>
                </a:solidFill>
              </a:rPr>
              <a:t>lkyl</a:t>
            </a:r>
            <a:r>
              <a:rPr lang="en-US" sz="1200" dirty="0"/>
              <a:t> </a:t>
            </a:r>
            <a:r>
              <a:rPr lang="en-US" sz="1200" b="1" dirty="0"/>
              <a:t>S</a:t>
            </a:r>
            <a:r>
              <a:rPr lang="en-US" sz="1200" dirty="0">
                <a:solidFill>
                  <a:schemeClr val="tx1">
                    <a:lumMod val="65000"/>
                    <a:lumOff val="35000"/>
                  </a:schemeClr>
                </a:solidFill>
              </a:rPr>
              <a:t>ubstances</a:t>
            </a:r>
          </a:p>
          <a:p>
            <a:endParaRPr lang="en-US" sz="1200" dirty="0"/>
          </a:p>
          <a:p>
            <a:pPr marL="214313" indent="-214313">
              <a:buFont typeface="Arial" panose="020B0604020202020204" pitchFamily="34" charset="0"/>
              <a:buChar char="•"/>
            </a:pPr>
            <a:r>
              <a:rPr lang="en-US" sz="1200" dirty="0"/>
              <a:t>&gt; 13000 human-made</a:t>
            </a:r>
            <a:br>
              <a:rPr lang="en-US" sz="1200" dirty="0"/>
            </a:br>
            <a:r>
              <a:rPr lang="en-US" sz="1200" dirty="0"/>
              <a:t>              chemicals</a:t>
            </a:r>
          </a:p>
          <a:p>
            <a:pPr marL="214313" indent="-214313">
              <a:buFont typeface="Arial" panose="020B0604020202020204" pitchFamily="34" charset="0"/>
              <a:buChar char="•"/>
            </a:pPr>
            <a:r>
              <a:rPr lang="en-US" sz="1200" dirty="0"/>
              <a:t>oil and water-resistant</a:t>
            </a:r>
            <a:endParaRPr lang="de-DE" sz="1200" dirty="0"/>
          </a:p>
        </p:txBody>
      </p:sp>
      <p:grpSp>
        <p:nvGrpSpPr>
          <p:cNvPr id="11" name="Gruppieren 10"/>
          <p:cNvGrpSpPr/>
          <p:nvPr/>
        </p:nvGrpSpPr>
        <p:grpSpPr>
          <a:xfrm>
            <a:off x="4692475" y="699532"/>
            <a:ext cx="4143338" cy="4072553"/>
            <a:chOff x="46056" y="596756"/>
            <a:chExt cx="4143338" cy="4072553"/>
          </a:xfrm>
        </p:grpSpPr>
        <p:grpSp>
          <p:nvGrpSpPr>
            <p:cNvPr id="9" name="Gruppieren 8"/>
            <p:cNvGrpSpPr/>
            <p:nvPr/>
          </p:nvGrpSpPr>
          <p:grpSpPr>
            <a:xfrm>
              <a:off x="46056" y="1836944"/>
              <a:ext cx="4143338" cy="1744493"/>
              <a:chOff x="46056" y="1719560"/>
              <a:chExt cx="4143338" cy="1744493"/>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00" y="1719560"/>
                <a:ext cx="4081394" cy="1744493"/>
              </a:xfrm>
              <a:prstGeom prst="rect">
                <a:avLst/>
              </a:prstGeom>
            </p:spPr>
          </p:pic>
          <p:sp>
            <p:nvSpPr>
              <p:cNvPr id="3" name="Rechteck 2"/>
              <p:cNvSpPr/>
              <p:nvPr/>
            </p:nvSpPr>
            <p:spPr>
              <a:xfrm>
                <a:off x="46056" y="3279387"/>
                <a:ext cx="3865394" cy="184666"/>
              </a:xfrm>
              <a:prstGeom prst="rect">
                <a:avLst/>
              </a:prstGeom>
            </p:spPr>
            <p:txBody>
              <a:bodyPr wrap="square">
                <a:spAutoFit/>
              </a:bodyPr>
              <a:lstStyle/>
              <a:p>
                <a:r>
                  <a:rPr lang="de-DE" sz="600" dirty="0">
                    <a:hlinkClick r:id="rId4"/>
                  </a:rPr>
                  <a:t>https://www.spektrum.de/wissen/pfas-umweltgifte-fuer-die-ewigkeit/1724648</a:t>
                </a:r>
                <a:r>
                  <a:rPr lang="de-DE" sz="600" dirty="0"/>
                  <a:t>, </a:t>
                </a:r>
                <a:r>
                  <a:rPr lang="de-DE" sz="600" dirty="0" err="1"/>
                  <a:t>download</a:t>
                </a:r>
                <a:r>
                  <a:rPr lang="de-DE" sz="600" dirty="0"/>
                  <a:t> 19.03.2024</a:t>
                </a:r>
              </a:p>
            </p:txBody>
          </p:sp>
          <p:pic>
            <p:nvPicPr>
              <p:cNvPr id="17" name="Grafik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8753" y="2543902"/>
                <a:ext cx="2092974" cy="827818"/>
              </a:xfrm>
              <a:prstGeom prst="rect">
                <a:avLst/>
              </a:prstGeom>
            </p:spPr>
          </p:pic>
        </p:grpSp>
        <p:grpSp>
          <p:nvGrpSpPr>
            <p:cNvPr id="15" name="Gruppieren 14"/>
            <p:cNvGrpSpPr/>
            <p:nvPr/>
          </p:nvGrpSpPr>
          <p:grpSpPr>
            <a:xfrm>
              <a:off x="889875" y="3569817"/>
              <a:ext cx="2836100" cy="1099492"/>
              <a:chOff x="808731" y="3577730"/>
              <a:chExt cx="2836100" cy="1099492"/>
            </a:xfrm>
          </p:grpSpPr>
          <p:sp>
            <p:nvSpPr>
              <p:cNvPr id="25" name="Rechteck 24">
                <a:extLst>
                  <a:ext uri="{FF2B5EF4-FFF2-40B4-BE49-F238E27FC236}">
                    <a16:creationId xmlns:a16="http://schemas.microsoft.com/office/drawing/2014/main" id="{1EAF3031-42F3-42DE-B005-5C8CD58C7164}"/>
                  </a:ext>
                </a:extLst>
              </p:cNvPr>
              <p:cNvSpPr/>
              <p:nvPr/>
            </p:nvSpPr>
            <p:spPr>
              <a:xfrm>
                <a:off x="808731" y="4492556"/>
                <a:ext cx="2726055" cy="184666"/>
              </a:xfrm>
              <a:prstGeom prst="rect">
                <a:avLst/>
              </a:prstGeom>
            </p:spPr>
            <p:txBody>
              <a:bodyPr wrap="square">
                <a:spAutoFit/>
              </a:bodyPr>
              <a:lstStyle/>
              <a:p>
                <a:r>
                  <a:rPr lang="de-DE" sz="600" dirty="0">
                    <a:latin typeface="Arial" panose="020B0604020202020204" pitchFamily="34" charset="0"/>
                    <a:ea typeface="MS Mincho"/>
                  </a:rPr>
                  <a:t>Source: </a:t>
                </a:r>
                <a:r>
                  <a:rPr lang="de-DE" sz="600" u="sng" dirty="0">
                    <a:solidFill>
                      <a:srgbClr val="0000FF"/>
                    </a:solidFill>
                    <a:latin typeface="Arial" panose="020B0604020202020204" pitchFamily="34" charset="0"/>
                    <a:ea typeface="MS Mincho"/>
                    <a:cs typeface="Times New Roman" panose="02020603050405020304" pitchFamily="18" charset="0"/>
                    <a:hlinkClick r:id="rId6"/>
                  </a:rPr>
                  <a:t>https://echa.europa.eu/de/hot-topics/perfluoroalkyl-chemicals-pfas</a:t>
                </a:r>
                <a:endParaRPr lang="de-DE" sz="600" dirty="0"/>
              </a:p>
            </p:txBody>
          </p:sp>
          <p:grpSp>
            <p:nvGrpSpPr>
              <p:cNvPr id="13" name="Gruppieren 12"/>
              <p:cNvGrpSpPr/>
              <p:nvPr/>
            </p:nvGrpSpPr>
            <p:grpSpPr>
              <a:xfrm>
                <a:off x="808731" y="3577730"/>
                <a:ext cx="2836100" cy="906722"/>
                <a:chOff x="808731" y="3577730"/>
                <a:chExt cx="2836100" cy="906722"/>
              </a:xfrm>
            </p:grpSpPr>
            <p:sp>
              <p:nvSpPr>
                <p:cNvPr id="28" name="Textfeld 27">
                  <a:extLst>
                    <a:ext uri="{FF2B5EF4-FFF2-40B4-BE49-F238E27FC236}">
                      <a16:creationId xmlns:a16="http://schemas.microsoft.com/office/drawing/2014/main" id="{86EB9430-FA8F-4261-86AA-0FB36294599D}"/>
                    </a:ext>
                  </a:extLst>
                </p:cNvPr>
                <p:cNvSpPr txBox="1"/>
                <p:nvPr/>
              </p:nvSpPr>
              <p:spPr>
                <a:xfrm>
                  <a:off x="808731" y="3653455"/>
                  <a:ext cx="2836100" cy="830997"/>
                </a:xfrm>
                <a:prstGeom prst="rect">
                  <a:avLst/>
                </a:prstGeom>
                <a:solidFill>
                  <a:srgbClr val="FFFFFF">
                    <a:alpha val="89804"/>
                  </a:srgbClr>
                </a:solidFill>
                <a:ln w="19050">
                  <a:solidFill>
                    <a:schemeClr val="tx2"/>
                  </a:solidFill>
                </a:ln>
              </p:spPr>
              <p:txBody>
                <a:bodyPr wrap="square" rtlCol="0">
                  <a:spAutoFit/>
                </a:bodyPr>
                <a:lstStyle/>
                <a:p>
                  <a:endParaRPr lang="de-DE" sz="1200" dirty="0"/>
                </a:p>
                <a:p>
                  <a:pPr marL="214313" indent="-214313">
                    <a:buFont typeface="Arial" panose="020B0604020202020204" pitchFamily="34" charset="0"/>
                    <a:buChar char="•"/>
                  </a:pPr>
                  <a:r>
                    <a:rPr lang="en-US" sz="1200" dirty="0"/>
                    <a:t>universal PFAS restriction proposal</a:t>
                  </a:r>
                </a:p>
                <a:p>
                  <a:pPr marL="214313" indent="-214313">
                    <a:buFont typeface="Arial" panose="020B0604020202020204" pitchFamily="34" charset="0"/>
                    <a:buChar char="•"/>
                  </a:pPr>
                  <a:r>
                    <a:rPr lang="en-US" sz="1200" dirty="0"/>
                    <a:t>ECHA receives more than 5600 comments</a:t>
                  </a:r>
                  <a:endParaRPr lang="de-DE" sz="1200" dirty="0"/>
                </a:p>
              </p:txBody>
            </p:sp>
            <p:sp>
              <p:nvSpPr>
                <p:cNvPr id="29" name="Textfeld 28">
                  <a:extLst>
                    <a:ext uri="{FF2B5EF4-FFF2-40B4-BE49-F238E27FC236}">
                      <a16:creationId xmlns:a16="http://schemas.microsoft.com/office/drawing/2014/main" id="{9DB000DD-4C0D-4AC2-95C1-A79BA4B452D9}"/>
                    </a:ext>
                  </a:extLst>
                </p:cNvPr>
                <p:cNvSpPr txBox="1"/>
                <p:nvPr/>
              </p:nvSpPr>
              <p:spPr>
                <a:xfrm>
                  <a:off x="1858876" y="3577730"/>
                  <a:ext cx="731290" cy="323165"/>
                </a:xfrm>
                <a:prstGeom prst="rect">
                  <a:avLst/>
                </a:prstGeom>
                <a:solidFill>
                  <a:schemeClr val="bg1"/>
                </a:solidFill>
              </p:spPr>
              <p:txBody>
                <a:bodyPr wrap="none" rtlCol="0" anchor="ctr">
                  <a:spAutoFit/>
                </a:bodyPr>
                <a:lstStyle/>
                <a:p>
                  <a:pPr algn="ctr"/>
                  <a:r>
                    <a:rPr lang="de-DE" sz="1500" b="1" dirty="0">
                      <a:effectLst>
                        <a:outerShdw blurRad="38100" dist="38100" dir="2700000" algn="tl">
                          <a:srgbClr val="000000">
                            <a:alpha val="43137"/>
                          </a:srgbClr>
                        </a:outerShdw>
                      </a:effectLst>
                    </a:rPr>
                    <a:t>ECHA</a:t>
                  </a:r>
                </a:p>
              </p:txBody>
            </p:sp>
          </p:grpSp>
        </p:grpSp>
        <p:grpSp>
          <p:nvGrpSpPr>
            <p:cNvPr id="30" name="Gruppieren 29"/>
            <p:cNvGrpSpPr/>
            <p:nvPr/>
          </p:nvGrpSpPr>
          <p:grpSpPr>
            <a:xfrm>
              <a:off x="889875" y="596756"/>
              <a:ext cx="2836100" cy="1177245"/>
              <a:chOff x="5944029" y="2153949"/>
              <a:chExt cx="2836100" cy="1177245"/>
            </a:xfrm>
          </p:grpSpPr>
          <p:sp>
            <p:nvSpPr>
              <p:cNvPr id="31" name="Textfeld 30">
                <a:extLst>
                  <a:ext uri="{FF2B5EF4-FFF2-40B4-BE49-F238E27FC236}">
                    <a16:creationId xmlns:a16="http://schemas.microsoft.com/office/drawing/2014/main" id="{F6AFD8D8-70D7-440C-B23D-165623F460E3}"/>
                  </a:ext>
                </a:extLst>
              </p:cNvPr>
              <p:cNvSpPr txBox="1"/>
              <p:nvPr/>
            </p:nvSpPr>
            <p:spPr>
              <a:xfrm>
                <a:off x="5944029" y="2315531"/>
                <a:ext cx="2836100" cy="1015663"/>
              </a:xfrm>
              <a:prstGeom prst="rect">
                <a:avLst/>
              </a:prstGeom>
              <a:solidFill>
                <a:srgbClr val="FFFFFF">
                  <a:alpha val="89804"/>
                </a:srgbClr>
              </a:solidFill>
              <a:ln w="19050">
                <a:solidFill>
                  <a:schemeClr val="tx2"/>
                </a:solidFill>
              </a:ln>
            </p:spPr>
            <p:txBody>
              <a:bodyPr wrap="square" rtlCol="0">
                <a:spAutoFit/>
              </a:bodyPr>
              <a:lstStyle/>
              <a:p>
                <a:endParaRPr lang="de-DE" sz="1200" dirty="0"/>
              </a:p>
              <a:p>
                <a:pPr marL="214313" indent="-214313">
                  <a:buFont typeface="Arial" panose="020B0604020202020204" pitchFamily="34" charset="0"/>
                  <a:buChar char="•"/>
                </a:pPr>
                <a:r>
                  <a:rPr lang="en-US" sz="1200" dirty="0"/>
                  <a:t>high cholesterol</a:t>
                </a:r>
              </a:p>
              <a:p>
                <a:pPr marL="214313" indent="-214313">
                  <a:buFont typeface="Arial" panose="020B0604020202020204" pitchFamily="34" charset="0"/>
                  <a:buChar char="•"/>
                </a:pPr>
                <a:r>
                  <a:rPr lang="en-US" sz="1200" dirty="0"/>
                  <a:t>certain cancers</a:t>
                </a:r>
              </a:p>
              <a:p>
                <a:pPr marL="214313" indent="-214313">
                  <a:buFont typeface="Arial" panose="020B0604020202020204" pitchFamily="34" charset="0"/>
                  <a:buChar char="•"/>
                </a:pPr>
                <a:r>
                  <a:rPr lang="en-US" sz="1200" dirty="0"/>
                  <a:t>reduced vaccine response</a:t>
                </a:r>
              </a:p>
              <a:p>
                <a:pPr marL="214313" indent="-214313">
                  <a:buFont typeface="Arial" panose="020B0604020202020204" pitchFamily="34" charset="0"/>
                  <a:buChar char="•"/>
                </a:pPr>
                <a:r>
                  <a:rPr lang="en-US" sz="1200" dirty="0"/>
                  <a:t>pregnancy induced hypertension</a:t>
                </a:r>
              </a:p>
            </p:txBody>
          </p:sp>
          <p:sp>
            <p:nvSpPr>
              <p:cNvPr id="32" name="Textfeld 31">
                <a:extLst>
                  <a:ext uri="{FF2B5EF4-FFF2-40B4-BE49-F238E27FC236}">
                    <a16:creationId xmlns:a16="http://schemas.microsoft.com/office/drawing/2014/main" id="{03053E08-60FF-4CE1-8CCE-4D8FC0CDF8A1}"/>
                  </a:ext>
                </a:extLst>
              </p:cNvPr>
              <p:cNvSpPr txBox="1"/>
              <p:nvPr/>
            </p:nvSpPr>
            <p:spPr>
              <a:xfrm>
                <a:off x="6638517" y="2153949"/>
                <a:ext cx="1447832" cy="323165"/>
              </a:xfrm>
              <a:prstGeom prst="rect">
                <a:avLst/>
              </a:prstGeom>
              <a:solidFill>
                <a:schemeClr val="bg1"/>
              </a:solidFill>
            </p:spPr>
            <p:txBody>
              <a:bodyPr wrap="none" rtlCol="0" anchor="ctr">
                <a:spAutoFit/>
              </a:bodyPr>
              <a:lstStyle/>
              <a:p>
                <a:pPr algn="ctr"/>
                <a:r>
                  <a:rPr lang="de-DE" sz="1500" b="1" dirty="0" err="1">
                    <a:effectLst>
                      <a:outerShdw blurRad="38100" dist="38100" dir="2700000" algn="tl">
                        <a:srgbClr val="000000">
                          <a:alpha val="43137"/>
                        </a:srgbClr>
                      </a:outerShdw>
                    </a:effectLst>
                  </a:rPr>
                  <a:t>Health</a:t>
                </a:r>
                <a:r>
                  <a:rPr lang="de-DE" sz="1500" b="1" dirty="0">
                    <a:effectLst>
                      <a:outerShdw blurRad="38100" dist="38100" dir="2700000" algn="tl">
                        <a:srgbClr val="000000">
                          <a:alpha val="43137"/>
                        </a:srgbClr>
                      </a:outerShdw>
                    </a:effectLst>
                  </a:rPr>
                  <a:t> </a:t>
                </a:r>
                <a:r>
                  <a:rPr lang="de-DE" sz="1500" b="1" dirty="0" err="1">
                    <a:effectLst>
                      <a:outerShdw blurRad="38100" dist="38100" dir="2700000" algn="tl">
                        <a:srgbClr val="000000">
                          <a:alpha val="43137"/>
                        </a:srgbClr>
                      </a:outerShdw>
                    </a:effectLst>
                  </a:rPr>
                  <a:t>effects</a:t>
                </a:r>
                <a:endParaRPr lang="de-DE" sz="1500" b="1" dirty="0">
                  <a:effectLst>
                    <a:outerShdw blurRad="38100" dist="38100" dir="2700000" algn="tl">
                      <a:srgbClr val="000000">
                        <a:alpha val="43137"/>
                      </a:srgbClr>
                    </a:outerShdw>
                  </a:effectLst>
                </a:endParaRPr>
              </a:p>
            </p:txBody>
          </p:sp>
        </p:grpSp>
      </p:grpSp>
      <p:pic>
        <p:nvPicPr>
          <p:cNvPr id="8" name="Grafik 7"/>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8756" y="989151"/>
            <a:ext cx="3812182" cy="3723402"/>
          </a:xfrm>
          <a:prstGeom prst="rect">
            <a:avLst/>
          </a:prstGeom>
        </p:spPr>
      </p:pic>
    </p:spTree>
    <p:extLst>
      <p:ext uri="{BB962C8B-B14F-4D97-AF65-F5344CB8AC3E}">
        <p14:creationId xmlns:p14="http://schemas.microsoft.com/office/powerpoint/2010/main" val="150105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AAD22F65-97E6-36FF-1ECD-376BC52E4A1F}"/>
              </a:ext>
            </a:extLst>
          </p:cNvPr>
          <p:cNvSpPr txBox="1"/>
          <p:nvPr/>
        </p:nvSpPr>
        <p:spPr>
          <a:xfrm>
            <a:off x="723836" y="53578"/>
            <a:ext cx="7393781" cy="783035"/>
          </a:xfrm>
          <a:prstGeom prst="rect">
            <a:avLst/>
          </a:prstGeom>
        </p:spPr>
        <p:txBody>
          <a:bodyPr wrap="square"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06000"/>
              </a:lnSpc>
            </a:pPr>
            <a:r>
              <a:rPr lang="en-US" altLang="en-US" sz="2400" b="1" dirty="0">
                <a:latin typeface="+mj-lt"/>
                <a:cs typeface="Calibri Light" panose="020F0302020204030204" pitchFamily="34" charset="0"/>
              </a:rPr>
              <a:t>Incineration</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of</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fluoropolymers:</a:t>
            </a:r>
          </a:p>
          <a:p>
            <a:pPr algn="ctr">
              <a:lnSpc>
                <a:spcPct val="106000"/>
              </a:lnSpc>
            </a:pPr>
            <a:r>
              <a:rPr lang="en-US" altLang="en-US" sz="2400" b="1" dirty="0">
                <a:latin typeface="+mj-lt"/>
                <a:cs typeface="Calibri Light" panose="020F0302020204030204" pitchFamily="34" charset="0"/>
              </a:rPr>
              <a:t>PFAS</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analysis</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along</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the</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flue</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gas</a:t>
            </a:r>
            <a:r>
              <a:rPr lang="en-US" altLang="en-US" sz="2400" b="1" dirty="0">
                <a:latin typeface="+mj-lt"/>
                <a:cs typeface="Times New Roman" panose="02020603050405020304" pitchFamily="18" charset="0"/>
              </a:rPr>
              <a:t> </a:t>
            </a:r>
            <a:r>
              <a:rPr lang="en-US" altLang="en-US" sz="2400" b="1" dirty="0">
                <a:latin typeface="+mj-lt"/>
                <a:cs typeface="Calibri Light" panose="020F0302020204030204" pitchFamily="34" charset="0"/>
              </a:rPr>
              <a:t>pathway</a:t>
            </a:r>
          </a:p>
        </p:txBody>
      </p:sp>
      <p:sp>
        <p:nvSpPr>
          <p:cNvPr id="4" name="object 4">
            <a:extLst>
              <a:ext uri="{FF2B5EF4-FFF2-40B4-BE49-F238E27FC236}">
                <a16:creationId xmlns:a16="http://schemas.microsoft.com/office/drawing/2014/main" id="{44462D28-D0F6-C189-E4E6-5D857B9B8BDC}"/>
              </a:ext>
            </a:extLst>
          </p:cNvPr>
          <p:cNvSpPr txBox="1"/>
          <p:nvPr/>
        </p:nvSpPr>
        <p:spPr>
          <a:xfrm>
            <a:off x="840104" y="1611922"/>
            <a:ext cx="7463791" cy="2769989"/>
          </a:xfrm>
          <a:prstGeom prst="rect">
            <a:avLst/>
          </a:prstGeom>
        </p:spPr>
        <p:txBody>
          <a:bodyPr wrap="square"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200000"/>
              </a:lnSpc>
            </a:pPr>
            <a:r>
              <a:rPr lang="en-US" altLang="en-US" dirty="0">
                <a:latin typeface="Arial" panose="020B0604020202020204" pitchFamily="34" charset="0"/>
                <a:cs typeface="Arial" panose="020B0604020202020204" pitchFamily="34" charset="0"/>
              </a:rPr>
              <a:t>A pilot scale trial at operational conditions similar to municipal and industrial incineration plants that typically burn products containing fluoropolymers was conducted to assess the potential generation of any statistically significant uncontrolled emissions of P</a:t>
            </a:r>
            <a:r>
              <a:rPr lang="en-US" dirty="0">
                <a:latin typeface="Arial" panose="020B0604020202020204" pitchFamily="34" charset="0"/>
                <a:cs typeface="Arial" panose="020B0604020202020204" pitchFamily="34" charset="0"/>
              </a:rPr>
              <a:t>er- and Polyfluoroalkyl Substances</a:t>
            </a:r>
            <a:r>
              <a:rPr lang="en-US" altLang="en-US" dirty="0">
                <a:solidFill>
                  <a:srgbClr val="FF0000"/>
                </a:solidFill>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at levels that might present a risk</a:t>
            </a:r>
          </a:p>
        </p:txBody>
      </p:sp>
      <p:sp>
        <p:nvSpPr>
          <p:cNvPr id="2" name="Slide Number Placeholder 1">
            <a:extLst>
              <a:ext uri="{FF2B5EF4-FFF2-40B4-BE49-F238E27FC236}">
                <a16:creationId xmlns:a16="http://schemas.microsoft.com/office/drawing/2014/main" id="{D0C4FD3D-065D-1724-740C-C54DBEE6F88D}"/>
              </a:ext>
            </a:extLst>
          </p:cNvPr>
          <p:cNvSpPr>
            <a:spLocks noGrp="1"/>
          </p:cNvSpPr>
          <p:nvPr>
            <p:ph type="sldNum" sz="quarter" idx="12"/>
          </p:nvPr>
        </p:nvSpPr>
        <p:spPr/>
        <p:txBody>
          <a:bodyPr/>
          <a:lstStyle/>
          <a:p>
            <a:fld id="{63CEB87D-D328-40D1-A9E6-5F7491E0EA9B}" type="slidenum">
              <a:rPr lang="en-US" smtClean="0"/>
              <a:t>3</a:t>
            </a:fld>
            <a:endParaRPr lang="en-US"/>
          </a:p>
        </p:txBody>
      </p:sp>
    </p:spTree>
    <p:extLst>
      <p:ext uri="{BB962C8B-B14F-4D97-AF65-F5344CB8AC3E}">
        <p14:creationId xmlns:p14="http://schemas.microsoft.com/office/powerpoint/2010/main" val="1582938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B01F-25E9-E4CF-9C57-32F59F2FA912}"/>
              </a:ext>
            </a:extLst>
          </p:cNvPr>
          <p:cNvSpPr>
            <a:spLocks noGrp="1"/>
          </p:cNvSpPr>
          <p:nvPr>
            <p:ph type="title"/>
          </p:nvPr>
        </p:nvSpPr>
        <p:spPr>
          <a:xfrm>
            <a:off x="628650" y="113116"/>
            <a:ext cx="7886700" cy="623484"/>
          </a:xfrm>
        </p:spPr>
        <p:txBody>
          <a:bodyPr>
            <a:normAutofit/>
          </a:bodyPr>
          <a:lstStyle/>
          <a:p>
            <a:pPr algn="ctr"/>
            <a:r>
              <a:rPr lang="en-US" dirty="0"/>
              <a:t>Project partners</a:t>
            </a:r>
          </a:p>
        </p:txBody>
      </p:sp>
      <p:sp>
        <p:nvSpPr>
          <p:cNvPr id="6" name="Content Placeholder 5">
            <a:extLst>
              <a:ext uri="{FF2B5EF4-FFF2-40B4-BE49-F238E27FC236}">
                <a16:creationId xmlns:a16="http://schemas.microsoft.com/office/drawing/2014/main" id="{0DA7317D-2808-400B-B681-F4D2FAF9D856}"/>
              </a:ext>
            </a:extLst>
          </p:cNvPr>
          <p:cNvSpPr>
            <a:spLocks noGrp="1"/>
          </p:cNvSpPr>
          <p:nvPr>
            <p:ph idx="1"/>
          </p:nvPr>
        </p:nvSpPr>
        <p:spPr>
          <a:xfrm>
            <a:off x="329756" y="1334169"/>
            <a:ext cx="8610357" cy="2996213"/>
          </a:xfrm>
        </p:spPr>
        <p:txBody>
          <a:bodyPr>
            <a:noAutofit/>
          </a:bodyPr>
          <a:lstStyle/>
          <a:p>
            <a:pPr marL="0" indent="0">
              <a:lnSpc>
                <a:spcPct val="150000"/>
              </a:lnSpc>
              <a:buNone/>
            </a:pPr>
            <a:r>
              <a:rPr lang="en-US" altLang="en-US" sz="1400" b="1" dirty="0">
                <a:latin typeface="Arial" panose="020B0604020202020204" pitchFamily="34" charset="0"/>
                <a:cs typeface="Arial" panose="020B0604020202020204" pitchFamily="34" charset="0"/>
              </a:rPr>
              <a:t>Research partner 	</a:t>
            </a:r>
            <a:r>
              <a:rPr lang="en-US" altLang="en-US" sz="1400" dirty="0">
                <a:latin typeface="Arial" panose="020B0604020202020204" pitchFamily="34" charset="0"/>
                <a:cs typeface="Arial" panose="020B0604020202020204" pitchFamily="34" charset="0"/>
              </a:rPr>
              <a:t>Institute for Technical Chemistry (ITC) at Karlsruhe Institute of Technology (KIT)</a:t>
            </a:r>
          </a:p>
          <a:p>
            <a:pPr marL="0" indent="0">
              <a:lnSpc>
                <a:spcPct val="150000"/>
              </a:lnSpc>
              <a:buNone/>
            </a:pPr>
            <a:r>
              <a:rPr lang="en-US" altLang="en-US" sz="1400" b="1" dirty="0">
                <a:latin typeface="Arial" panose="020B0604020202020204" pitchFamily="34" charset="0"/>
                <a:cs typeface="Arial" panose="020B0604020202020204" pitchFamily="34" charset="0"/>
              </a:rPr>
              <a:t>Sampling partner</a:t>
            </a:r>
            <a:r>
              <a:rPr lang="en-US" altLang="en-US" sz="1400" dirty="0">
                <a:latin typeface="Arial" panose="020B0604020202020204" pitchFamily="34" charset="0"/>
                <a:cs typeface="Arial" panose="020B0604020202020204" pitchFamily="34" charset="0"/>
              </a:rPr>
              <a:t>	SGS </a:t>
            </a:r>
            <a:r>
              <a:rPr lang="de-DE" sz="1400" dirty="0">
                <a:latin typeface="Arial" panose="020B0604020202020204" pitchFamily="34" charset="0"/>
                <a:cs typeface="Arial" panose="020B0604020202020204" pitchFamily="34" charset="0"/>
              </a:rPr>
              <a:t>Institut Fresenius GmbH,</a:t>
            </a:r>
            <a:r>
              <a:rPr lang="en-GB" sz="1400" dirty="0">
                <a:latin typeface="Arial" panose="020B0604020202020204" pitchFamily="34" charset="0"/>
                <a:cs typeface="Arial" panose="020B0604020202020204" pitchFamily="34" charset="0"/>
              </a:rPr>
              <a:t> Industries &amp; Environment</a:t>
            </a:r>
            <a:endParaRPr lang="en-US" altLang="en-US" sz="1400" dirty="0">
              <a:latin typeface="Arial" panose="020B0604020202020204" pitchFamily="34" charset="0"/>
              <a:cs typeface="Arial" panose="020B0604020202020204" pitchFamily="34" charset="0"/>
            </a:endParaRPr>
          </a:p>
          <a:p>
            <a:pPr marL="0" indent="0">
              <a:lnSpc>
                <a:spcPct val="150000"/>
              </a:lnSpc>
              <a:buNone/>
            </a:pPr>
            <a:r>
              <a:rPr lang="en-US" altLang="en-US" sz="1400" b="1" dirty="0">
                <a:latin typeface="Arial" panose="020B0604020202020204" pitchFamily="34" charset="0"/>
                <a:cs typeface="Arial" panose="020B0604020202020204" pitchFamily="34" charset="0"/>
              </a:rPr>
              <a:t>Laboratory partner	</a:t>
            </a:r>
            <a:r>
              <a:rPr lang="en-US" altLang="en-US" sz="1400" dirty="0">
                <a:latin typeface="Arial" panose="020B0604020202020204" pitchFamily="34" charset="0"/>
                <a:cs typeface="Arial" panose="020B0604020202020204" pitchFamily="34" charset="0"/>
              </a:rPr>
              <a:t>SGS Belgium NV, Institute for Applied Chromatography</a:t>
            </a:r>
          </a:p>
          <a:p>
            <a:pPr marL="0" indent="0">
              <a:lnSpc>
                <a:spcPct val="150000"/>
              </a:lnSpc>
              <a:buNone/>
            </a:pPr>
            <a:r>
              <a:rPr lang="en-US" altLang="en-US" sz="1400" b="1" dirty="0">
                <a:latin typeface="Arial" panose="020B0604020202020204" pitchFamily="34" charset="0"/>
                <a:cs typeface="Arial" panose="020B0604020202020204" pitchFamily="34" charset="0"/>
              </a:rPr>
              <a:t>Feed sampling  		</a:t>
            </a:r>
            <a:r>
              <a:rPr lang="en-US" altLang="en-US" sz="1400" dirty="0">
                <a:latin typeface="Arial" panose="020B0604020202020204" pitchFamily="34" charset="0"/>
                <a:cs typeface="Arial" panose="020B0604020202020204" pitchFamily="34" charset="0"/>
              </a:rPr>
              <a:t>Pro-K, </a:t>
            </a:r>
            <a:r>
              <a:rPr lang="en-US" altLang="en-US" sz="1400">
                <a:latin typeface="Arial" panose="020B0604020202020204" pitchFamily="34" charset="0"/>
                <a:cs typeface="Arial" panose="020B0604020202020204" pitchFamily="34" charset="0"/>
              </a:rPr>
              <a:t>Fluoropolymer Processing and Downstream User Association</a:t>
            </a:r>
            <a:r>
              <a:rPr lang="en-US" altLang="en-US" sz="1400" dirty="0">
                <a:latin typeface="Arial" panose="020B0604020202020204" pitchFamily="34" charset="0"/>
                <a:cs typeface="Arial" panose="020B0604020202020204" pitchFamily="34" charset="0"/>
              </a:rPr>
              <a:t>, Germany</a:t>
            </a:r>
          </a:p>
          <a:p>
            <a:pPr marL="0" indent="0">
              <a:lnSpc>
                <a:spcPct val="150000"/>
              </a:lnSpc>
              <a:buNone/>
            </a:pPr>
            <a:r>
              <a:rPr lang="en-US" altLang="en-US" sz="1400" b="1" dirty="0">
                <a:latin typeface="Arial" panose="020B0604020202020204" pitchFamily="34" charset="0"/>
                <a:cs typeface="Arial" panose="020B0604020202020204" pitchFamily="34" charset="0"/>
              </a:rPr>
              <a:t>Incineration Advisor 	</a:t>
            </a:r>
            <a:r>
              <a:rPr lang="en-US" altLang="en-US" sz="1400" dirty="0">
                <a:latin typeface="Arial" panose="020B0604020202020204" pitchFamily="34" charset="0"/>
                <a:cs typeface="Arial" panose="020B0604020202020204" pitchFamily="34" charset="0"/>
              </a:rPr>
              <a:t>P Taylor &amp; Associates, LLC, USA</a:t>
            </a:r>
          </a:p>
          <a:p>
            <a:pPr marL="0" indent="0">
              <a:lnSpc>
                <a:spcPct val="150000"/>
              </a:lnSpc>
              <a:buNone/>
            </a:pPr>
            <a:r>
              <a:rPr lang="en-US" altLang="en-US" sz="1400" b="1" dirty="0">
                <a:latin typeface="Arial" panose="020B0604020202020204" pitchFamily="34" charset="0"/>
                <a:cs typeface="Arial" panose="020B0604020202020204" pitchFamily="34" charset="0"/>
              </a:rPr>
              <a:t>Data quality review	</a:t>
            </a:r>
            <a:r>
              <a:rPr lang="en-US" altLang="en-US" sz="1400" dirty="0">
                <a:latin typeface="Arial" panose="020B0604020202020204" pitchFamily="34" charset="0"/>
                <a:cs typeface="Arial" panose="020B0604020202020204" pitchFamily="34" charset="0"/>
              </a:rPr>
              <a:t>Environmental Standards Inc., USA</a:t>
            </a:r>
          </a:p>
          <a:p>
            <a:pPr marL="0" indent="0">
              <a:lnSpc>
                <a:spcPct val="150000"/>
              </a:lnSpc>
              <a:buNone/>
            </a:pPr>
            <a:r>
              <a:rPr lang="en-US" altLang="en-US" sz="1400" b="1" dirty="0">
                <a:latin typeface="Arial" panose="020B0604020202020204" pitchFamily="34" charset="0"/>
                <a:cs typeface="Arial" panose="020B0604020202020204" pitchFamily="34" charset="0"/>
              </a:rPr>
              <a:t>Observer		</a:t>
            </a:r>
            <a:r>
              <a:rPr lang="en-US" altLang="en-US" sz="1400" dirty="0">
                <a:latin typeface="Arial" panose="020B0604020202020204" pitchFamily="34" charset="0"/>
                <a:cs typeface="Arial" panose="020B0604020202020204" pitchFamily="34" charset="0"/>
              </a:rPr>
              <a:t>UBA, Umweltbundesamt (German </a:t>
            </a:r>
            <a:r>
              <a:rPr lang="en-US" sz="1400" dirty="0">
                <a:latin typeface="Arial" panose="020B0604020202020204" pitchFamily="34" charset="0"/>
                <a:cs typeface="Arial" panose="020B0604020202020204" pitchFamily="34" charset="0"/>
              </a:rPr>
              <a:t>Federal Environment Agency</a:t>
            </a:r>
            <a:r>
              <a:rPr lang="en-US" altLang="en-US" sz="1400" dirty="0">
                <a:latin typeface="Arial" panose="020B0604020202020204" pitchFamily="34" charset="0"/>
                <a:cs typeface="Arial" panose="020B0604020202020204" pitchFamily="34" charset="0"/>
              </a:rPr>
              <a:t>)</a:t>
            </a:r>
          </a:p>
        </p:txBody>
      </p:sp>
      <p:sp>
        <p:nvSpPr>
          <p:cNvPr id="3" name="Slide Number Placeholder 2">
            <a:extLst>
              <a:ext uri="{FF2B5EF4-FFF2-40B4-BE49-F238E27FC236}">
                <a16:creationId xmlns:a16="http://schemas.microsoft.com/office/drawing/2014/main" id="{ADCC05DC-8816-9B18-163E-BE254C9D0003}"/>
              </a:ext>
            </a:extLst>
          </p:cNvPr>
          <p:cNvSpPr>
            <a:spLocks noGrp="1"/>
          </p:cNvSpPr>
          <p:nvPr>
            <p:ph type="sldNum" sz="quarter" idx="12"/>
          </p:nvPr>
        </p:nvSpPr>
        <p:spPr/>
        <p:txBody>
          <a:bodyPr/>
          <a:lstStyle/>
          <a:p>
            <a:fld id="{63CEB87D-D328-40D1-A9E6-5F7491E0EA9B}" type="slidenum">
              <a:rPr lang="en-US" smtClean="0"/>
              <a:t>4</a:t>
            </a:fld>
            <a:endParaRPr lang="en-US"/>
          </a:p>
        </p:txBody>
      </p:sp>
    </p:spTree>
    <p:extLst>
      <p:ext uri="{BB962C8B-B14F-4D97-AF65-F5344CB8AC3E}">
        <p14:creationId xmlns:p14="http://schemas.microsoft.com/office/powerpoint/2010/main" val="809467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61696EC4-B4CF-4701-AD06-A8439D6D8E12}" type="slidenum">
              <a:rPr lang="de-DE" smtClean="0"/>
              <a:t>5</a:t>
            </a:fld>
            <a:endParaRPr lang="de-DE" dirty="0"/>
          </a:p>
        </p:txBody>
      </p:sp>
      <p:sp>
        <p:nvSpPr>
          <p:cNvPr id="4" name="Titel 3"/>
          <p:cNvSpPr>
            <a:spLocks noGrp="1"/>
          </p:cNvSpPr>
          <p:nvPr>
            <p:ph type="title"/>
          </p:nvPr>
        </p:nvSpPr>
        <p:spPr>
          <a:xfrm>
            <a:off x="294581" y="55606"/>
            <a:ext cx="8454132" cy="705594"/>
          </a:xfrm>
        </p:spPr>
        <p:txBody>
          <a:bodyPr>
            <a:noAutofit/>
          </a:bodyPr>
          <a:lstStyle/>
          <a:p>
            <a:pPr algn="ctr"/>
            <a:r>
              <a:rPr lang="de-DE" dirty="0"/>
              <a:t>Test </a:t>
            </a:r>
            <a:r>
              <a:rPr lang="de-DE" dirty="0" err="1"/>
              <a:t>facility</a:t>
            </a:r>
            <a:r>
              <a:rPr lang="de-DE" dirty="0"/>
              <a:t> BRENDA / </a:t>
            </a:r>
            <a:r>
              <a:rPr lang="de-DE" dirty="0" err="1"/>
              <a:t>sampling</a:t>
            </a:r>
            <a:r>
              <a:rPr lang="de-DE" dirty="0"/>
              <a:t> </a:t>
            </a:r>
            <a:r>
              <a:rPr lang="de-DE" dirty="0" err="1"/>
              <a:t>locations</a:t>
            </a:r>
            <a:endParaRPr lang="de-DE" dirty="0"/>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078" y="916926"/>
            <a:ext cx="7055207" cy="3785945"/>
          </a:xfrm>
          <a:prstGeom prst="rect">
            <a:avLst/>
          </a:prstGeom>
        </p:spPr>
      </p:pic>
      <p:pic>
        <p:nvPicPr>
          <p:cNvPr id="7" name="Grafik 6"/>
          <p:cNvPicPr>
            <a:picLocks noChangeAspect="1"/>
          </p:cNvPicPr>
          <p:nvPr/>
        </p:nvPicPr>
        <p:blipFill rotWithShape="1">
          <a:blip r:embed="rId4"/>
          <a:srcRect b="3857"/>
          <a:stretch/>
        </p:blipFill>
        <p:spPr bwMode="auto">
          <a:xfrm>
            <a:off x="294581" y="3121836"/>
            <a:ext cx="1580033" cy="948899"/>
          </a:xfrm>
          <a:prstGeom prst="rect">
            <a:avLst/>
          </a:prstGeom>
          <a:ln>
            <a:noFill/>
          </a:ln>
          <a:extLst>
            <a:ext uri="{53640926-AAD7-44D8-BBD7-CCE9431645EC}">
              <a14:shadowObscured xmlns:a14="http://schemas.microsoft.com/office/drawing/2010/main"/>
            </a:ext>
          </a:extLst>
        </p:spPr>
      </p:pic>
      <p:pic>
        <p:nvPicPr>
          <p:cNvPr id="11" name="Grafik 10"/>
          <p:cNvPicPr>
            <a:picLocks noChangeAspect="1"/>
          </p:cNvPicPr>
          <p:nvPr/>
        </p:nvPicPr>
        <p:blipFill>
          <a:blip r:embed="rId5"/>
          <a:stretch>
            <a:fillRect/>
          </a:stretch>
        </p:blipFill>
        <p:spPr>
          <a:xfrm rot="5400000">
            <a:off x="570439" y="673678"/>
            <a:ext cx="798780" cy="1268949"/>
          </a:xfrm>
          <a:prstGeom prst="rect">
            <a:avLst/>
          </a:prstGeom>
        </p:spPr>
      </p:pic>
      <p:pic>
        <p:nvPicPr>
          <p:cNvPr id="12" name="Grafik 11" descr="C:\Users\jq9128\AppData\Local\Microsoft\Windows\INetCache\Content.Word\IMG-20230202-WA0017.jpg"/>
          <p:cNvPicPr>
            <a:picLocks noChangeAspect="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35354" y="1806894"/>
            <a:ext cx="1215591" cy="1215591"/>
          </a:xfrm>
          <a:prstGeom prst="rect">
            <a:avLst/>
          </a:prstGeom>
          <a:noFill/>
          <a:ln>
            <a:noFill/>
          </a:ln>
        </p:spPr>
      </p:pic>
      <p:sp>
        <p:nvSpPr>
          <p:cNvPr id="2" name="Textfeld 1">
            <a:extLst>
              <a:ext uri="{FF2B5EF4-FFF2-40B4-BE49-F238E27FC236}">
                <a16:creationId xmlns:a16="http://schemas.microsoft.com/office/drawing/2014/main" id="{7419FD48-9144-48D0-B8E9-926FBEF70904}"/>
              </a:ext>
            </a:extLst>
          </p:cNvPr>
          <p:cNvSpPr txBox="1"/>
          <p:nvPr/>
        </p:nvSpPr>
        <p:spPr>
          <a:xfrm>
            <a:off x="415831" y="4225113"/>
            <a:ext cx="1107996" cy="369332"/>
          </a:xfrm>
          <a:prstGeom prst="rect">
            <a:avLst/>
          </a:prstGeom>
          <a:noFill/>
        </p:spPr>
        <p:txBody>
          <a:bodyPr wrap="none" rtlCol="0">
            <a:spAutoFit/>
          </a:bodyPr>
          <a:lstStyle/>
          <a:p>
            <a:r>
              <a:rPr lang="de-DE" dirty="0"/>
              <a:t>2.5</a:t>
            </a:r>
            <a:r>
              <a:rPr lang="de-DE" dirty="0">
                <a:solidFill>
                  <a:srgbClr val="FF0000"/>
                </a:solidFill>
              </a:rPr>
              <a:t> </a:t>
            </a:r>
            <a:r>
              <a:rPr lang="de-DE" dirty="0" err="1"/>
              <a:t>MW</a:t>
            </a:r>
            <a:r>
              <a:rPr lang="de-DE" baseline="-25000" dirty="0" err="1"/>
              <a:t>th</a:t>
            </a:r>
            <a:endParaRPr lang="de-DE" baseline="-25000" dirty="0"/>
          </a:p>
        </p:txBody>
      </p:sp>
    </p:spTree>
    <p:extLst>
      <p:ext uri="{BB962C8B-B14F-4D97-AF65-F5344CB8AC3E}">
        <p14:creationId xmlns:p14="http://schemas.microsoft.com/office/powerpoint/2010/main" val="401721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122829" y="295252"/>
            <a:ext cx="8736965" cy="42280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601" tIns="34301" rIns="68601" bIns="34301" numCol="1" rtlCol="0" anchor="t" anchorCtr="0" compatLnSpc="1">
            <a:prstTxWarp prst="textNoShape">
              <a:avLst/>
            </a:prstTxWarp>
            <a:normAutofit/>
          </a:bodyPr>
          <a:lstStyle/>
          <a:p>
            <a:pPr algn="ctr"/>
            <a:r>
              <a:rPr lang="en-GB" altLang="de-DE" dirty="0"/>
              <a:t>Flow regime in a kiln versus a grate</a:t>
            </a:r>
          </a:p>
        </p:txBody>
      </p:sp>
      <p:sp>
        <p:nvSpPr>
          <p:cNvPr id="3" name="Textfeld 2"/>
          <p:cNvSpPr txBox="1"/>
          <p:nvPr/>
        </p:nvSpPr>
        <p:spPr>
          <a:xfrm>
            <a:off x="122829" y="4480774"/>
            <a:ext cx="3475631" cy="246221"/>
          </a:xfrm>
          <a:prstGeom prst="rect">
            <a:avLst/>
          </a:prstGeom>
          <a:noFill/>
        </p:spPr>
        <p:txBody>
          <a:bodyPr wrap="none" rtlCol="0">
            <a:spAutoFit/>
          </a:bodyPr>
          <a:lstStyle/>
          <a:p>
            <a:r>
              <a:rPr lang="de-DE" sz="1000" dirty="0"/>
              <a:t>Source: </a:t>
            </a:r>
            <a:r>
              <a:rPr lang="de-DE" sz="1000" dirty="0" err="1"/>
              <a:t>Lecture</a:t>
            </a:r>
            <a:r>
              <a:rPr lang="de-DE" sz="1000" dirty="0"/>
              <a:t> „Thermal </a:t>
            </a:r>
            <a:r>
              <a:rPr lang="de-DE" sz="1000" dirty="0" err="1"/>
              <a:t>Waste</a:t>
            </a:r>
            <a:r>
              <a:rPr lang="de-DE" sz="1000" dirty="0"/>
              <a:t> Treatment“, IFK Stuttgart</a:t>
            </a:r>
          </a:p>
        </p:txBody>
      </p:sp>
      <p:pic>
        <p:nvPicPr>
          <p:cNvPr id="37894" name="Grafik 3789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829" y="881658"/>
            <a:ext cx="4787908" cy="3381423"/>
          </a:xfrm>
          <a:prstGeom prst="rect">
            <a:avLst/>
          </a:prstGeom>
        </p:spPr>
      </p:pic>
      <p:pic>
        <p:nvPicPr>
          <p:cNvPr id="37895" name="Grafik 3789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5411" y="981020"/>
            <a:ext cx="4310308" cy="3390907"/>
          </a:xfrm>
          <a:prstGeom prst="rect">
            <a:avLst/>
          </a:prstGeom>
        </p:spPr>
      </p:pic>
      <p:sp>
        <p:nvSpPr>
          <p:cNvPr id="88" name="Textfeld 87"/>
          <p:cNvSpPr txBox="1"/>
          <p:nvPr/>
        </p:nvSpPr>
        <p:spPr>
          <a:xfrm>
            <a:off x="5937356" y="4234552"/>
            <a:ext cx="2223686" cy="369332"/>
          </a:xfrm>
          <a:prstGeom prst="rect">
            <a:avLst/>
          </a:prstGeom>
          <a:noFill/>
        </p:spPr>
        <p:txBody>
          <a:bodyPr wrap="none" rtlCol="0">
            <a:spAutoFit/>
          </a:bodyPr>
          <a:lstStyle/>
          <a:p>
            <a:r>
              <a:rPr lang="de-DE" b="1" dirty="0"/>
              <a:t>Cross </a:t>
            </a:r>
            <a:r>
              <a:rPr lang="de-DE" b="1" dirty="0" err="1"/>
              <a:t>current</a:t>
            </a:r>
            <a:r>
              <a:rPr lang="de-DE" b="1" dirty="0"/>
              <a:t> </a:t>
            </a:r>
            <a:r>
              <a:rPr lang="de-DE" b="1" dirty="0" err="1"/>
              <a:t>flow</a:t>
            </a:r>
            <a:endParaRPr lang="de-DE" b="1" dirty="0"/>
          </a:p>
        </p:txBody>
      </p:sp>
      <p:sp>
        <p:nvSpPr>
          <p:cNvPr id="89" name="Textfeld 88"/>
          <p:cNvSpPr txBox="1"/>
          <p:nvPr/>
        </p:nvSpPr>
        <p:spPr>
          <a:xfrm>
            <a:off x="1601316" y="4111442"/>
            <a:ext cx="1890261" cy="369332"/>
          </a:xfrm>
          <a:prstGeom prst="rect">
            <a:avLst/>
          </a:prstGeom>
          <a:noFill/>
        </p:spPr>
        <p:txBody>
          <a:bodyPr wrap="none" rtlCol="0">
            <a:spAutoFit/>
          </a:bodyPr>
          <a:lstStyle/>
          <a:p>
            <a:r>
              <a:rPr lang="de-DE" b="1" dirty="0"/>
              <a:t>Co-</a:t>
            </a:r>
            <a:r>
              <a:rPr lang="de-DE" b="1" dirty="0" err="1"/>
              <a:t>current</a:t>
            </a:r>
            <a:r>
              <a:rPr lang="de-DE" b="1" dirty="0"/>
              <a:t> </a:t>
            </a:r>
            <a:r>
              <a:rPr lang="de-DE" b="1" dirty="0" err="1"/>
              <a:t>flow</a:t>
            </a:r>
            <a:endParaRPr lang="de-DE" b="1" dirty="0"/>
          </a:p>
        </p:txBody>
      </p:sp>
      <p:sp>
        <p:nvSpPr>
          <p:cNvPr id="90" name="Foliennummernplatzhalter 2"/>
          <p:cNvSpPr>
            <a:spLocks noGrp="1"/>
          </p:cNvSpPr>
          <p:nvPr>
            <p:ph type="sldNum" sz="quarter" idx="12"/>
          </p:nvPr>
        </p:nvSpPr>
        <p:spPr>
          <a:xfrm>
            <a:off x="216000" y="4748824"/>
            <a:ext cx="326368" cy="396264"/>
          </a:xfrm>
        </p:spPr>
        <p:txBody>
          <a:bodyPr/>
          <a:lstStyle/>
          <a:p>
            <a:fld id="{61696EC4-B4CF-4701-AD06-A8439D6D8E12}" type="slidenum">
              <a:rPr lang="de-DE" smtClean="0"/>
              <a:t>6</a:t>
            </a:fld>
            <a:endParaRPr lang="de-DE" dirty="0"/>
          </a:p>
        </p:txBody>
      </p:sp>
      <p:sp>
        <p:nvSpPr>
          <p:cNvPr id="2" name="Textfeld 1"/>
          <p:cNvSpPr txBox="1"/>
          <p:nvPr/>
        </p:nvSpPr>
        <p:spPr>
          <a:xfrm>
            <a:off x="2219265" y="1797908"/>
            <a:ext cx="681597" cy="307777"/>
          </a:xfrm>
          <a:prstGeom prst="rect">
            <a:avLst/>
          </a:prstGeom>
          <a:noFill/>
        </p:spPr>
        <p:txBody>
          <a:bodyPr wrap="none" rtlCol="0">
            <a:spAutoFit/>
          </a:bodyPr>
          <a:lstStyle/>
          <a:p>
            <a:r>
              <a:rPr lang="de-DE" sz="1400" b="1" dirty="0"/>
              <a:t>&amp; </a:t>
            </a:r>
            <a:r>
              <a:rPr lang="de-DE" sz="1400" b="1" dirty="0" err="1"/>
              <a:t>fuel</a:t>
            </a:r>
            <a:endParaRPr lang="de-DE" sz="1400" b="1" dirty="0"/>
          </a:p>
        </p:txBody>
      </p:sp>
      <p:sp>
        <p:nvSpPr>
          <p:cNvPr id="11" name="Textfeld 10"/>
          <p:cNvSpPr txBox="1"/>
          <p:nvPr/>
        </p:nvSpPr>
        <p:spPr>
          <a:xfrm>
            <a:off x="4315701" y="1999735"/>
            <a:ext cx="681597" cy="307777"/>
          </a:xfrm>
          <a:prstGeom prst="rect">
            <a:avLst/>
          </a:prstGeom>
          <a:noFill/>
        </p:spPr>
        <p:txBody>
          <a:bodyPr wrap="none" rtlCol="0">
            <a:spAutoFit/>
          </a:bodyPr>
          <a:lstStyle/>
          <a:p>
            <a:r>
              <a:rPr lang="de-DE" sz="1400" b="1" dirty="0"/>
              <a:t>&amp; </a:t>
            </a:r>
            <a:r>
              <a:rPr lang="de-DE" sz="1400" b="1" dirty="0" err="1"/>
              <a:t>fuel</a:t>
            </a:r>
            <a:endParaRPr lang="de-DE" sz="1400" b="1" dirty="0"/>
          </a:p>
        </p:txBody>
      </p:sp>
    </p:spTree>
    <p:extLst>
      <p:ext uri="{BB962C8B-B14F-4D97-AF65-F5344CB8AC3E}">
        <p14:creationId xmlns:p14="http://schemas.microsoft.com/office/powerpoint/2010/main" val="574017240"/>
      </p:ext>
    </p:extLst>
  </p:cSld>
  <p:clrMapOvr>
    <a:masterClrMapping/>
  </p:clrMapOvr>
  <mc:AlternateContent xmlns:mc="http://schemas.openxmlformats.org/markup-compatibility/2006" xmlns:p14="http://schemas.microsoft.com/office/powerpoint/2010/main">
    <mc:Choice Requires="p14">
      <p:transition spd="slow" p14:dur="2000" advTm="7216"/>
    </mc:Choice>
    <mc:Fallback xmlns="">
      <p:transition spd="slow" advTm="721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81224" y="211485"/>
            <a:ext cx="8395120" cy="486827"/>
          </a:xfrm>
        </p:spPr>
        <p:txBody>
          <a:bodyPr>
            <a:normAutofit/>
          </a:bodyPr>
          <a:lstStyle/>
          <a:p>
            <a:pPr algn="ctr"/>
            <a:r>
              <a:rPr lang="de-DE" dirty="0"/>
              <a:t>Experimental setup</a:t>
            </a:r>
          </a:p>
        </p:txBody>
      </p:sp>
      <p:pic>
        <p:nvPicPr>
          <p:cNvPr id="16" name="Grafik 15"/>
          <p:cNvPicPr>
            <a:picLocks noChangeAspect="1"/>
          </p:cNvPicPr>
          <p:nvPr/>
        </p:nvPicPr>
        <p:blipFill>
          <a:blip r:embed="rId3"/>
          <a:stretch>
            <a:fillRect/>
          </a:stretch>
        </p:blipFill>
        <p:spPr>
          <a:xfrm>
            <a:off x="1148380" y="2887303"/>
            <a:ext cx="2480684" cy="1566727"/>
          </a:xfrm>
          <a:prstGeom prst="rect">
            <a:avLst/>
          </a:prstGeom>
        </p:spPr>
      </p:pic>
      <p:sp>
        <p:nvSpPr>
          <p:cNvPr id="20" name="Textfeld 19"/>
          <p:cNvSpPr txBox="1"/>
          <p:nvPr/>
        </p:nvSpPr>
        <p:spPr>
          <a:xfrm>
            <a:off x="2093672" y="4484014"/>
            <a:ext cx="1386918" cy="253916"/>
          </a:xfrm>
          <a:prstGeom prst="rect">
            <a:avLst/>
          </a:prstGeom>
          <a:noFill/>
        </p:spPr>
        <p:txBody>
          <a:bodyPr wrap="none" rtlCol="0">
            <a:spAutoFit/>
          </a:bodyPr>
          <a:lstStyle/>
          <a:p>
            <a:r>
              <a:rPr lang="de-DE" sz="1050" dirty="0" err="1"/>
              <a:t>mass</a:t>
            </a:r>
            <a:r>
              <a:rPr lang="de-DE" sz="1050" dirty="0"/>
              <a:t> </a:t>
            </a:r>
            <a:r>
              <a:rPr lang="de-DE" sz="1050" dirty="0" err="1"/>
              <a:t>flow</a:t>
            </a:r>
            <a:r>
              <a:rPr lang="de-DE" sz="1050" dirty="0"/>
              <a:t> = 320 g/h</a:t>
            </a:r>
          </a:p>
        </p:txBody>
      </p:sp>
      <p:sp>
        <p:nvSpPr>
          <p:cNvPr id="2" name="TextBox 1">
            <a:extLst>
              <a:ext uri="{FF2B5EF4-FFF2-40B4-BE49-F238E27FC236}">
                <a16:creationId xmlns:a16="http://schemas.microsoft.com/office/drawing/2014/main" id="{03978637-D556-B834-E732-1BCCDFAEEA0D}"/>
              </a:ext>
            </a:extLst>
          </p:cNvPr>
          <p:cNvSpPr txBox="1"/>
          <p:nvPr/>
        </p:nvSpPr>
        <p:spPr>
          <a:xfrm>
            <a:off x="4318146" y="2887303"/>
            <a:ext cx="4176713" cy="1615827"/>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Basis of fluoropolymer feed mixture: </a:t>
            </a:r>
          </a:p>
          <a:p>
            <a:endParaRPr lang="de-DE" sz="1100" b="1" dirty="0">
              <a:latin typeface="Arial" panose="020B0604020202020204" pitchFamily="34" charset="0"/>
              <a:cs typeface="Arial" panose="020B0604020202020204" pitchFamily="34" charset="0"/>
            </a:endParaRPr>
          </a:p>
          <a:p>
            <a:pPr marL="171450" indent="-171450">
              <a:buFontTx/>
              <a:buAutoNum type="arabicPeriod"/>
            </a:pPr>
            <a:r>
              <a:rPr lang="de-DE" sz="1100" dirty="0">
                <a:latin typeface="Arial" panose="020B0604020202020204" pitchFamily="34" charset="0"/>
                <a:cs typeface="Arial" panose="020B0604020202020204" pitchFamily="34" charset="0"/>
              </a:rPr>
              <a:t>Feed mixture </a:t>
            </a:r>
            <a:r>
              <a:rPr lang="de-DE" sz="1100" dirty="0" err="1">
                <a:latin typeface="Arial" panose="020B0604020202020204" pitchFamily="34" charset="0"/>
                <a:cs typeface="Arial" panose="020B0604020202020204" pitchFamily="34" charset="0"/>
              </a:rPr>
              <a:t>comprises</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four</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largest</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volume</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fluoropolymers</a:t>
            </a:r>
            <a:r>
              <a:rPr lang="de-DE" sz="1100" dirty="0">
                <a:latin typeface="Arial" panose="020B0604020202020204" pitchFamily="34" charset="0"/>
                <a:cs typeface="Arial" panose="020B0604020202020204" pitchFamily="34" charset="0"/>
              </a:rPr>
              <a:t> - </a:t>
            </a:r>
            <a:r>
              <a:rPr lang="en-US" sz="1100" dirty="0">
                <a:latin typeface="Arial" panose="020B0604020202020204" pitchFamily="34" charset="0"/>
                <a:cs typeface="Arial" panose="020B0604020202020204" pitchFamily="34" charset="0"/>
              </a:rPr>
              <a:t>PTFE, PVDF, PFA, FKM</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Together</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these</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represent</a:t>
            </a:r>
            <a:r>
              <a:rPr lang="de-DE" sz="1100" dirty="0">
                <a:latin typeface="Arial" panose="020B0604020202020204" pitchFamily="34" charset="0"/>
                <a:cs typeface="Arial" panose="020B0604020202020204" pitchFamily="34" charset="0"/>
              </a:rPr>
              <a:t> 80% of </a:t>
            </a:r>
            <a:r>
              <a:rPr lang="de-DE" sz="1100" dirty="0" err="1">
                <a:latin typeface="Arial" panose="020B0604020202020204" pitchFamily="34" charset="0"/>
                <a:cs typeface="Arial" panose="020B0604020202020204" pitchFamily="34" charset="0"/>
              </a:rPr>
              <a:t>commercial</a:t>
            </a:r>
            <a:r>
              <a:rPr lang="de-DE" sz="1100" dirty="0">
                <a:latin typeface="Arial" panose="020B0604020202020204" pitchFamily="34" charset="0"/>
                <a:cs typeface="Arial" panose="020B0604020202020204" pitchFamily="34" charset="0"/>
              </a:rPr>
              <a:t> fluoropolymer </a:t>
            </a:r>
            <a:r>
              <a:rPr lang="en-US" sz="1100" dirty="0">
                <a:latin typeface="Arial" panose="020B0604020202020204" pitchFamily="34" charset="0"/>
                <a:cs typeface="Arial" panose="020B0604020202020204" pitchFamily="34" charset="0"/>
              </a:rPr>
              <a:t>production</a:t>
            </a:r>
          </a:p>
          <a:p>
            <a:pPr marL="171450" indent="-171450">
              <a:buFontTx/>
              <a:buAutoNum type="arabicPeriod"/>
            </a:pPr>
            <a:endParaRPr lang="de-DE" sz="1100" dirty="0">
              <a:latin typeface="Arial" panose="020B0604020202020204" pitchFamily="34" charset="0"/>
              <a:cs typeface="Arial" panose="020B0604020202020204" pitchFamily="34" charset="0"/>
            </a:endParaRPr>
          </a:p>
          <a:p>
            <a:pPr marL="171450" indent="-171450">
              <a:buAutoNum type="arabicPeriod"/>
            </a:pPr>
            <a:r>
              <a:rPr lang="de-DE" sz="1100" dirty="0">
                <a:latin typeface="Arial" panose="020B0604020202020204" pitchFamily="34" charset="0"/>
                <a:cs typeface="Arial" panose="020B0604020202020204" pitchFamily="34" charset="0"/>
              </a:rPr>
              <a:t>Pro-K </a:t>
            </a:r>
            <a:r>
              <a:rPr lang="de-DE" sz="1100" dirty="0" err="1">
                <a:latin typeface="Arial" panose="020B0604020202020204" pitchFamily="34" charset="0"/>
                <a:cs typeface="Arial" panose="020B0604020202020204" pitchFamily="34" charset="0"/>
              </a:rPr>
              <a:t>supplied</a:t>
            </a:r>
            <a:r>
              <a:rPr lang="de-DE" sz="1100" dirty="0">
                <a:latin typeface="Arial" panose="020B0604020202020204" pitchFamily="34" charset="0"/>
                <a:cs typeface="Arial" panose="020B0604020202020204" pitchFamily="34" charset="0"/>
              </a:rPr>
              <a:t> fluoropolymer </a:t>
            </a:r>
            <a:r>
              <a:rPr lang="de-DE" sz="1100" dirty="0" err="1">
                <a:latin typeface="Arial" panose="020B0604020202020204" pitchFamily="34" charset="0"/>
                <a:cs typeface="Arial" panose="020B0604020202020204" pitchFamily="34" charset="0"/>
              </a:rPr>
              <a:t>samples</a:t>
            </a:r>
            <a:r>
              <a:rPr lang="de-DE" sz="1100" dirty="0">
                <a:latin typeface="Arial" panose="020B0604020202020204" pitchFamily="34" charset="0"/>
                <a:cs typeface="Arial" panose="020B0604020202020204" pitchFamily="34" charset="0"/>
              </a:rPr>
              <a:t> of </a:t>
            </a:r>
            <a:r>
              <a:rPr lang="de-DE" sz="1100" dirty="0" err="1">
                <a:latin typeface="Arial" panose="020B0604020202020204" pitchFamily="34" charset="0"/>
                <a:cs typeface="Arial" panose="020B0604020202020204" pitchFamily="34" charset="0"/>
              </a:rPr>
              <a:t>major</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applications</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that</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were</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grinded</a:t>
            </a:r>
            <a:r>
              <a:rPr lang="de-DE" sz="1100" dirty="0">
                <a:latin typeface="Arial" panose="020B0604020202020204" pitchFamily="34" charset="0"/>
                <a:cs typeface="Arial" panose="020B0604020202020204" pitchFamily="34" charset="0"/>
              </a:rPr>
              <a:t> and </a:t>
            </a:r>
            <a:r>
              <a:rPr lang="de-DE" sz="1100" dirty="0" err="1">
                <a:latin typeface="Arial" panose="020B0604020202020204" pitchFamily="34" charset="0"/>
                <a:cs typeface="Arial" panose="020B0604020202020204" pitchFamily="34" charset="0"/>
              </a:rPr>
              <a:t>mixed</a:t>
            </a:r>
            <a:endParaRPr lang="de-DE" sz="1100" dirty="0">
              <a:latin typeface="Arial" panose="020B0604020202020204" pitchFamily="34" charset="0"/>
              <a:cs typeface="Arial" panose="020B0604020202020204" pitchFamily="34" charset="0"/>
            </a:endParaRPr>
          </a:p>
          <a:p>
            <a:pPr marL="171450" indent="-171450">
              <a:buAutoNum type="arabicPeriod"/>
            </a:pPr>
            <a:endParaRPr lang="en-US" sz="11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6AD37468-D390-0FAD-B0C7-589ED944ABDB}"/>
              </a:ext>
            </a:extLst>
          </p:cNvPr>
          <p:cNvSpPr>
            <a:spLocks noGrp="1"/>
          </p:cNvSpPr>
          <p:nvPr>
            <p:ph type="sldNum" sz="quarter" idx="12"/>
          </p:nvPr>
        </p:nvSpPr>
        <p:spPr/>
        <p:txBody>
          <a:bodyPr/>
          <a:lstStyle/>
          <a:p>
            <a:fld id="{61696EC4-B4CF-4701-AD06-A8439D6D8E12}" type="slidenum">
              <a:rPr lang="de-DE" smtClean="0"/>
              <a:t>7</a:t>
            </a:fld>
            <a:endParaRPr lang="de-DE"/>
          </a:p>
        </p:txBody>
      </p:sp>
      <p:graphicFrame>
        <p:nvGraphicFramePr>
          <p:cNvPr id="5" name="Tabelle 4"/>
          <p:cNvGraphicFramePr>
            <a:graphicFrameLocks noGrp="1"/>
          </p:cNvGraphicFramePr>
          <p:nvPr>
            <p:extLst>
              <p:ext uri="{D42A27DB-BD31-4B8C-83A1-F6EECF244321}">
                <p14:modId xmlns:p14="http://schemas.microsoft.com/office/powerpoint/2010/main" val="1761940835"/>
              </p:ext>
            </p:extLst>
          </p:nvPr>
        </p:nvGraphicFramePr>
        <p:xfrm>
          <a:off x="993921" y="836613"/>
          <a:ext cx="6648450" cy="1915986"/>
        </p:xfrm>
        <a:graphic>
          <a:graphicData uri="http://schemas.openxmlformats.org/drawingml/2006/table">
            <a:tbl>
              <a:tblPr firstRow="1" firstCol="1" bandRow="1">
                <a:tableStyleId>{5C22544A-7EE6-4342-B048-85BDC9FD1C3A}</a:tableStyleId>
              </a:tblPr>
              <a:tblGrid>
                <a:gridCol w="1447800">
                  <a:extLst>
                    <a:ext uri="{9D8B030D-6E8A-4147-A177-3AD203B41FA5}">
                      <a16:colId xmlns:a16="http://schemas.microsoft.com/office/drawing/2014/main" val="3301127515"/>
                    </a:ext>
                  </a:extLst>
                </a:gridCol>
                <a:gridCol w="1790700">
                  <a:extLst>
                    <a:ext uri="{9D8B030D-6E8A-4147-A177-3AD203B41FA5}">
                      <a16:colId xmlns:a16="http://schemas.microsoft.com/office/drawing/2014/main" val="22574157"/>
                    </a:ext>
                  </a:extLst>
                </a:gridCol>
                <a:gridCol w="1790700">
                  <a:extLst>
                    <a:ext uri="{9D8B030D-6E8A-4147-A177-3AD203B41FA5}">
                      <a16:colId xmlns:a16="http://schemas.microsoft.com/office/drawing/2014/main" val="3349534099"/>
                    </a:ext>
                  </a:extLst>
                </a:gridCol>
                <a:gridCol w="1619250">
                  <a:extLst>
                    <a:ext uri="{9D8B030D-6E8A-4147-A177-3AD203B41FA5}">
                      <a16:colId xmlns:a16="http://schemas.microsoft.com/office/drawing/2014/main" val="1273922446"/>
                    </a:ext>
                  </a:extLst>
                </a:gridCol>
              </a:tblGrid>
              <a:tr h="190500">
                <a:tc rowSpan="2">
                  <a:txBody>
                    <a:bodyPr/>
                    <a:lstStyle/>
                    <a:p>
                      <a:pPr algn="ctr">
                        <a:lnSpc>
                          <a:spcPct val="107000"/>
                        </a:lnSpc>
                        <a:spcAft>
                          <a:spcPts val="0"/>
                        </a:spcAft>
                      </a:pPr>
                      <a:r>
                        <a:rPr lang="en-US" sz="1200" kern="100">
                          <a:effectLst/>
                        </a:rPr>
                        <a:t>Setting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3">
                  <a:txBody>
                    <a:bodyPr/>
                    <a:lstStyle/>
                    <a:p>
                      <a:pPr algn="ctr">
                        <a:lnSpc>
                          <a:spcPct val="107000"/>
                        </a:lnSpc>
                        <a:spcAft>
                          <a:spcPts val="0"/>
                        </a:spcAft>
                      </a:pPr>
                      <a:r>
                        <a:rPr lang="en-AU" sz="1200" kern="100">
                          <a:effectLst/>
                        </a:rPr>
                        <a:t>Test Conditions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2114277130"/>
                  </a:ext>
                </a:extLst>
              </a:tr>
              <a:tr h="190500">
                <a:tc vMerge="1">
                  <a:txBody>
                    <a:bodyPr/>
                    <a:lstStyle/>
                    <a:p>
                      <a:endParaRPr lang="de-DE"/>
                    </a:p>
                  </a:txBody>
                  <a:tcPr/>
                </a:tc>
                <a:tc>
                  <a:txBody>
                    <a:bodyPr/>
                    <a:lstStyle/>
                    <a:p>
                      <a:pPr algn="ctr">
                        <a:lnSpc>
                          <a:spcPct val="107000"/>
                        </a:lnSpc>
                        <a:spcAft>
                          <a:spcPts val="0"/>
                        </a:spcAft>
                      </a:pPr>
                      <a:r>
                        <a:rPr lang="en-US" sz="1200" kern="100">
                          <a:effectLst/>
                        </a:rPr>
                        <a:t>Background combustion with oil, natural gas and wood chips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US" sz="1200" kern="100">
                          <a:effectLst/>
                        </a:rPr>
                        <a:t>Combustion with oil, natural gas, wood chips and FP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US" sz="1200" kern="100">
                          <a:effectLst/>
                        </a:rPr>
                        <a:t>Background combustion with oil, natural gas and wood chips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76709874"/>
                  </a:ext>
                </a:extLst>
              </a:tr>
              <a:tr h="190500">
                <a:tc>
                  <a:txBody>
                    <a:bodyPr/>
                    <a:lstStyle/>
                    <a:p>
                      <a:pPr marL="85725" indent="171450" algn="just">
                        <a:lnSpc>
                          <a:spcPct val="107000"/>
                        </a:lnSpc>
                        <a:spcAft>
                          <a:spcPts val="0"/>
                        </a:spcAft>
                      </a:pPr>
                      <a:r>
                        <a:rPr lang="en-US" sz="1200" kern="100">
                          <a:effectLst/>
                        </a:rPr>
                        <a:t>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3">
                  <a:txBody>
                    <a:bodyPr/>
                    <a:lstStyle/>
                    <a:p>
                      <a:pPr algn="ctr">
                        <a:lnSpc>
                          <a:spcPct val="107000"/>
                        </a:lnSpc>
                        <a:spcAft>
                          <a:spcPts val="0"/>
                        </a:spcAft>
                      </a:pPr>
                      <a:r>
                        <a:rPr lang="en-US" sz="1200" kern="100" dirty="0">
                          <a:effectLst/>
                        </a:rPr>
                        <a:t>Start-up of pilot plant </a:t>
                      </a:r>
                      <a:endParaRPr lang="de-DE"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962701443"/>
                  </a:ext>
                </a:extLst>
              </a:tr>
              <a:tr h="190500">
                <a:tc>
                  <a:txBody>
                    <a:bodyPr/>
                    <a:lstStyle/>
                    <a:p>
                      <a:pPr algn="ctr">
                        <a:lnSpc>
                          <a:spcPct val="107000"/>
                        </a:lnSpc>
                        <a:spcAft>
                          <a:spcPts val="0"/>
                        </a:spcAft>
                      </a:pPr>
                      <a:r>
                        <a:rPr lang="en-AU" sz="1200" kern="100">
                          <a:effectLst/>
                        </a:rPr>
                        <a:t>1</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AU" sz="1200" kern="100">
                          <a:effectLst/>
                        </a:rPr>
                        <a:t>RUN 1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AU" sz="1200" kern="100">
                          <a:effectLst/>
                        </a:rPr>
                        <a:t>RUN 2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AU" sz="1200" kern="100">
                          <a:effectLst/>
                        </a:rPr>
                        <a:t>RUN 3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720505"/>
                  </a:ext>
                </a:extLst>
              </a:tr>
              <a:tr h="190500">
                <a:tc>
                  <a:txBody>
                    <a:bodyPr/>
                    <a:lstStyle/>
                    <a:p>
                      <a:pPr marL="85725" indent="171450" algn="ctr">
                        <a:lnSpc>
                          <a:spcPct val="107000"/>
                        </a:lnSpc>
                        <a:spcAft>
                          <a:spcPts val="0"/>
                        </a:spcAft>
                      </a:pPr>
                      <a:r>
                        <a:rPr lang="en-US" sz="1200" kern="100">
                          <a:effectLst/>
                        </a:rPr>
                        <a:t>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3">
                  <a:txBody>
                    <a:bodyPr/>
                    <a:lstStyle/>
                    <a:p>
                      <a:pPr algn="ctr">
                        <a:lnSpc>
                          <a:spcPct val="107000"/>
                        </a:lnSpc>
                        <a:spcAft>
                          <a:spcPts val="0"/>
                        </a:spcAft>
                      </a:pPr>
                      <a:r>
                        <a:rPr lang="en-US" sz="1200" kern="100">
                          <a:effectLst/>
                        </a:rPr>
                        <a:t>Change of temperature in post-combustion chamber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8800656"/>
                  </a:ext>
                </a:extLst>
              </a:tr>
              <a:tr h="190500">
                <a:tc>
                  <a:txBody>
                    <a:bodyPr/>
                    <a:lstStyle/>
                    <a:p>
                      <a:pPr algn="ctr">
                        <a:lnSpc>
                          <a:spcPct val="107000"/>
                        </a:lnSpc>
                        <a:spcAft>
                          <a:spcPts val="0"/>
                        </a:spcAft>
                      </a:pPr>
                      <a:r>
                        <a:rPr lang="en-AU" sz="1200" kern="100">
                          <a:effectLst/>
                        </a:rPr>
                        <a:t>2</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AU" sz="1200" kern="100">
                          <a:effectLst/>
                        </a:rPr>
                        <a:t>RUN 4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AU" sz="1200" kern="100">
                          <a:effectLst/>
                        </a:rPr>
                        <a:t>RUN 5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en-AU" sz="1200" kern="100">
                          <a:effectLst/>
                        </a:rPr>
                        <a:t>RUN 6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06173411"/>
                  </a:ext>
                </a:extLst>
              </a:tr>
              <a:tr h="190500">
                <a:tc>
                  <a:txBody>
                    <a:bodyPr/>
                    <a:lstStyle/>
                    <a:p>
                      <a:pPr marL="85725" indent="171450" algn="ctr">
                        <a:lnSpc>
                          <a:spcPct val="107000"/>
                        </a:lnSpc>
                        <a:spcAft>
                          <a:spcPts val="0"/>
                        </a:spcAft>
                      </a:pPr>
                      <a:r>
                        <a:rPr lang="en-US" sz="1200" kern="100">
                          <a:effectLst/>
                        </a:rPr>
                        <a:t>  </a:t>
                      </a:r>
                      <a:endParaRPr lang="de-DE"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3">
                  <a:txBody>
                    <a:bodyPr/>
                    <a:lstStyle/>
                    <a:p>
                      <a:pPr algn="ctr">
                        <a:lnSpc>
                          <a:spcPct val="107000"/>
                        </a:lnSpc>
                        <a:spcAft>
                          <a:spcPts val="0"/>
                        </a:spcAft>
                      </a:pPr>
                      <a:r>
                        <a:rPr lang="en-US" sz="1200" kern="100" dirty="0">
                          <a:effectLst/>
                        </a:rPr>
                        <a:t>Shut down of pilot plant </a:t>
                      </a:r>
                      <a:endParaRPr lang="de-DE"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2413690155"/>
                  </a:ext>
                </a:extLst>
              </a:tr>
            </a:tbl>
          </a:graphicData>
        </a:graphic>
      </p:graphicFrame>
    </p:spTree>
    <p:extLst>
      <p:ext uri="{BB962C8B-B14F-4D97-AF65-F5344CB8AC3E}">
        <p14:creationId xmlns:p14="http://schemas.microsoft.com/office/powerpoint/2010/main" val="197669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037231" y="64413"/>
            <a:ext cx="6869178" cy="575811"/>
          </a:xfrm>
        </p:spPr>
        <p:txBody>
          <a:bodyPr>
            <a:normAutofit/>
          </a:bodyPr>
          <a:lstStyle/>
          <a:p>
            <a:pPr algn="ctr"/>
            <a:r>
              <a:rPr lang="de-DE" dirty="0"/>
              <a:t>Main operational parameters, setting 1 and 2</a:t>
            </a:r>
            <a:endParaRPr lang="de-DE" b="0" dirty="0"/>
          </a:p>
        </p:txBody>
      </p:sp>
      <p:pic>
        <p:nvPicPr>
          <p:cNvPr id="8" name="Grafik 7"/>
          <p:cNvPicPr>
            <a:picLocks noChangeAspect="1"/>
          </p:cNvPicPr>
          <p:nvPr/>
        </p:nvPicPr>
        <p:blipFill>
          <a:blip r:embed="rId3"/>
          <a:stretch>
            <a:fillRect/>
          </a:stretch>
        </p:blipFill>
        <p:spPr>
          <a:xfrm>
            <a:off x="589524" y="696779"/>
            <a:ext cx="5884536" cy="3936238"/>
          </a:xfrm>
          <a:prstGeom prst="rect">
            <a:avLst/>
          </a:prstGeom>
        </p:spPr>
      </p:pic>
      <p:sp>
        <p:nvSpPr>
          <p:cNvPr id="9" name="Textfeld 8"/>
          <p:cNvSpPr txBox="1"/>
          <p:nvPr/>
        </p:nvSpPr>
        <p:spPr>
          <a:xfrm>
            <a:off x="6531041" y="2072598"/>
            <a:ext cx="2489391" cy="230832"/>
          </a:xfrm>
          <a:prstGeom prst="rect">
            <a:avLst/>
          </a:prstGeom>
          <a:noFill/>
        </p:spPr>
        <p:txBody>
          <a:bodyPr wrap="square" rtlCol="0">
            <a:spAutoFit/>
          </a:bodyPr>
          <a:lstStyle/>
          <a:p>
            <a:r>
              <a:rPr lang="de-DE" sz="900" dirty="0">
                <a:latin typeface="Arial" panose="020B0604020202020204" pitchFamily="34" charset="0"/>
                <a:cs typeface="Arial" panose="020B0604020202020204" pitchFamily="34" charset="0"/>
              </a:rPr>
              <a:t>- 200 kW, shift thermal power </a:t>
            </a:r>
            <a:r>
              <a:rPr lang="de-DE" sz="900" dirty="0" err="1">
                <a:latin typeface="Arial" panose="020B0604020202020204" pitchFamily="34" charset="0"/>
                <a:cs typeface="Arial" panose="020B0604020202020204" pitchFamily="34" charset="0"/>
              </a:rPr>
              <a:t>to</a:t>
            </a:r>
            <a:r>
              <a:rPr lang="de-DE" sz="900" dirty="0">
                <a:latin typeface="Arial" panose="020B0604020202020204" pitchFamily="34" charset="0"/>
                <a:cs typeface="Arial" panose="020B0604020202020204" pitchFamily="34" charset="0"/>
              </a:rPr>
              <a:t> the PCC</a:t>
            </a:r>
          </a:p>
        </p:txBody>
      </p:sp>
      <p:sp>
        <p:nvSpPr>
          <p:cNvPr id="11" name="Textfeld 10"/>
          <p:cNvSpPr txBox="1"/>
          <p:nvPr/>
        </p:nvSpPr>
        <p:spPr>
          <a:xfrm>
            <a:off x="6474060" y="3716273"/>
            <a:ext cx="2052102" cy="369332"/>
          </a:xfrm>
          <a:prstGeom prst="rect">
            <a:avLst/>
          </a:prstGeom>
          <a:noFill/>
        </p:spPr>
        <p:txBody>
          <a:bodyPr wrap="square" rtlCol="0">
            <a:spAutoFit/>
          </a:bodyPr>
          <a:lstStyle/>
          <a:p>
            <a:r>
              <a:rPr lang="de-DE" sz="900" dirty="0">
                <a:latin typeface="Arial" panose="020B0604020202020204" pitchFamily="34" charset="0"/>
                <a:cs typeface="Arial" panose="020B0604020202020204" pitchFamily="34" charset="0"/>
              </a:rPr>
              <a:t>+ 260 kW, total power ≈ </a:t>
            </a:r>
            <a:r>
              <a:rPr lang="de-DE" sz="900" dirty="0" err="1">
                <a:latin typeface="Arial" panose="020B0604020202020204" pitchFamily="34" charset="0"/>
                <a:cs typeface="Arial" panose="020B0604020202020204" pitchFamily="34" charset="0"/>
              </a:rPr>
              <a:t>constant</a:t>
            </a:r>
            <a:endParaRPr lang="de-DE" sz="900" dirty="0">
              <a:latin typeface="Arial" panose="020B0604020202020204" pitchFamily="34" charset="0"/>
              <a:cs typeface="Arial" panose="020B0604020202020204" pitchFamily="34" charset="0"/>
            </a:endParaRPr>
          </a:p>
          <a:p>
            <a:endParaRPr lang="de-DE" sz="900" dirty="0">
              <a:latin typeface="Arial" panose="020B0604020202020204" pitchFamily="34" charset="0"/>
              <a:cs typeface="Arial" panose="020B0604020202020204" pitchFamily="34" charset="0"/>
            </a:endParaRPr>
          </a:p>
        </p:txBody>
      </p:sp>
      <p:sp>
        <p:nvSpPr>
          <p:cNvPr id="14" name="Textfeld 13"/>
          <p:cNvSpPr txBox="1"/>
          <p:nvPr/>
        </p:nvSpPr>
        <p:spPr>
          <a:xfrm>
            <a:off x="6474060" y="3374322"/>
            <a:ext cx="3126563" cy="369332"/>
          </a:xfrm>
          <a:prstGeom prst="rect">
            <a:avLst/>
          </a:prstGeom>
          <a:noFill/>
        </p:spPr>
        <p:txBody>
          <a:bodyPr wrap="square" rtlCol="0">
            <a:spAutoFit/>
          </a:bodyPr>
          <a:lstStyle/>
          <a:p>
            <a:r>
              <a:rPr lang="de-DE" sz="900" dirty="0" err="1">
                <a:latin typeface="Arial" panose="020B0604020202020204" pitchFamily="34" charset="0"/>
                <a:cs typeface="Arial" panose="020B0604020202020204" pitchFamily="34" charset="0"/>
              </a:rPr>
              <a:t>Increase</a:t>
            </a:r>
            <a:r>
              <a:rPr lang="de-DE" sz="900" dirty="0">
                <a:latin typeface="Arial" panose="020B0604020202020204" pitchFamily="34" charset="0"/>
                <a:cs typeface="Arial" panose="020B0604020202020204" pitchFamily="34" charset="0"/>
              </a:rPr>
              <a:t> of </a:t>
            </a:r>
            <a:r>
              <a:rPr lang="de-DE" sz="900" dirty="0" err="1">
                <a:latin typeface="Arial" panose="020B0604020202020204" pitchFamily="34" charset="0"/>
                <a:cs typeface="Arial" panose="020B0604020202020204" pitchFamily="34" charset="0"/>
              </a:rPr>
              <a:t>temperature</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by</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reduction</a:t>
            </a:r>
            <a:r>
              <a:rPr lang="de-DE" sz="900" dirty="0">
                <a:latin typeface="Arial" panose="020B0604020202020204" pitchFamily="34" charset="0"/>
                <a:cs typeface="Arial" panose="020B0604020202020204" pitchFamily="34" charset="0"/>
              </a:rPr>
              <a:t> of </a:t>
            </a:r>
          </a:p>
          <a:p>
            <a:r>
              <a:rPr lang="de-DE" sz="900" dirty="0">
                <a:latin typeface="Arial" panose="020B0604020202020204" pitchFamily="34" charset="0"/>
                <a:cs typeface="Arial" panose="020B0604020202020204" pitchFamily="34" charset="0"/>
              </a:rPr>
              <a:t>stoichiometric air/fuel ratio</a:t>
            </a:r>
          </a:p>
        </p:txBody>
      </p:sp>
      <p:sp>
        <p:nvSpPr>
          <p:cNvPr id="15" name="Textfeld 14"/>
          <p:cNvSpPr txBox="1"/>
          <p:nvPr/>
        </p:nvSpPr>
        <p:spPr>
          <a:xfrm>
            <a:off x="6525498" y="1809697"/>
            <a:ext cx="2789276" cy="230832"/>
          </a:xfrm>
          <a:prstGeom prst="rect">
            <a:avLst/>
          </a:prstGeom>
          <a:noFill/>
        </p:spPr>
        <p:txBody>
          <a:bodyPr wrap="square" rtlCol="0">
            <a:spAutoFit/>
          </a:bodyPr>
          <a:lstStyle/>
          <a:p>
            <a:r>
              <a:rPr lang="de-DE" sz="900" dirty="0" err="1">
                <a:latin typeface="Arial" panose="020B0604020202020204" pitchFamily="34" charset="0"/>
                <a:cs typeface="Arial" panose="020B0604020202020204" pitchFamily="34" charset="0"/>
              </a:rPr>
              <a:t>Increase</a:t>
            </a:r>
            <a:r>
              <a:rPr lang="de-DE" sz="900" dirty="0">
                <a:latin typeface="Arial" panose="020B0604020202020204" pitchFamily="34" charset="0"/>
                <a:cs typeface="Arial" panose="020B0604020202020204" pitchFamily="34" charset="0"/>
              </a:rPr>
              <a:t> of </a:t>
            </a:r>
            <a:r>
              <a:rPr lang="de-DE" sz="900" dirty="0" err="1">
                <a:latin typeface="Arial" panose="020B0604020202020204" pitchFamily="34" charset="0"/>
                <a:cs typeface="Arial" panose="020B0604020202020204" pitchFamily="34" charset="0"/>
              </a:rPr>
              <a:t>rotation</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speed</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to</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avoid</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slagging</a:t>
            </a:r>
            <a:endParaRPr lang="de-DE" sz="9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0EDE9BF1-6EB1-4F32-9F1B-6DD30643541A}"/>
              </a:ext>
            </a:extLst>
          </p:cNvPr>
          <p:cNvSpPr>
            <a:spLocks noGrp="1"/>
          </p:cNvSpPr>
          <p:nvPr>
            <p:ph type="sldNum" sz="quarter" idx="12"/>
          </p:nvPr>
        </p:nvSpPr>
        <p:spPr/>
        <p:txBody>
          <a:bodyPr/>
          <a:lstStyle/>
          <a:p>
            <a:fld id="{61696EC4-B4CF-4701-AD06-A8439D6D8E12}" type="slidenum">
              <a:rPr lang="de-DE" smtClean="0"/>
              <a:t>8</a:t>
            </a:fld>
            <a:endParaRPr lang="de-DE"/>
          </a:p>
        </p:txBody>
      </p:sp>
      <p:sp>
        <p:nvSpPr>
          <p:cNvPr id="10" name="Rechteck 9"/>
          <p:cNvSpPr/>
          <p:nvPr/>
        </p:nvSpPr>
        <p:spPr>
          <a:xfrm>
            <a:off x="6536202" y="3995750"/>
            <a:ext cx="2212511" cy="784830"/>
          </a:xfrm>
          <a:prstGeom prst="rect">
            <a:avLst/>
          </a:prstGeom>
        </p:spPr>
        <p:txBody>
          <a:bodyPr wrap="square">
            <a:spAutoFit/>
          </a:bodyPr>
          <a:lstStyle/>
          <a:p>
            <a:r>
              <a:rPr lang="de-DE" sz="900" b="1" dirty="0">
                <a:solidFill>
                  <a:srgbClr val="1F497D"/>
                </a:solidFill>
                <a:latin typeface="Arial" panose="020B0604020202020204" pitchFamily="34" charset="0"/>
                <a:ea typeface="Calibri" panose="020F0502020204030204" pitchFamily="34" charset="0"/>
                <a:cs typeface="Arial" panose="020B0604020202020204" pitchFamily="34" charset="0"/>
              </a:rPr>
              <a:t>Setting </a:t>
            </a:r>
            <a:r>
              <a:rPr lang="de-DE" sz="900" b="1" dirty="0">
                <a:latin typeface="Arial" panose="020B0604020202020204" pitchFamily="34" charset="0"/>
                <a:ea typeface="Calibri" panose="020F0502020204030204" pitchFamily="34" charset="0"/>
                <a:cs typeface="Arial" panose="020B0604020202020204" pitchFamily="34" charset="0"/>
              </a:rPr>
              <a:t>S1: </a:t>
            </a:r>
            <a:r>
              <a:rPr lang="de-DE" sz="900" dirty="0">
                <a:latin typeface="Arial" panose="020B0604020202020204" pitchFamily="34" charset="0"/>
                <a:ea typeface="Calibri" panose="020F0502020204030204" pitchFamily="34" charset="0"/>
                <a:cs typeface="Arial" panose="020B0604020202020204" pitchFamily="34" charset="0"/>
              </a:rPr>
              <a:t> </a:t>
            </a:r>
          </a:p>
          <a:p>
            <a:r>
              <a:rPr lang="de-DE" sz="900" dirty="0" err="1">
                <a:solidFill>
                  <a:srgbClr val="1F497D"/>
                </a:solidFill>
                <a:latin typeface="Arial" panose="020B0604020202020204" pitchFamily="34" charset="0"/>
                <a:ea typeface="Calibri" panose="020F0502020204030204" pitchFamily="34" charset="0"/>
                <a:cs typeface="Arial" panose="020B0604020202020204" pitchFamily="34" charset="0"/>
              </a:rPr>
              <a:t>conc</a:t>
            </a:r>
            <a:r>
              <a:rPr lang="de-DE" sz="900" dirty="0">
                <a:solidFill>
                  <a:srgbClr val="1F497D"/>
                </a:solidFill>
                <a:latin typeface="Arial" panose="020B0604020202020204" pitchFamily="34" charset="0"/>
                <a:ea typeface="Calibri" panose="020F0502020204030204" pitchFamily="34" charset="0"/>
                <a:cs typeface="Arial" panose="020B0604020202020204" pitchFamily="34" charset="0"/>
              </a:rPr>
              <a:t>. CO = 1,35 [mg/m³] = </a:t>
            </a:r>
            <a:r>
              <a:rPr lang="de-DE" sz="900" b="1" dirty="0">
                <a:latin typeface="Arial" panose="020B0604020202020204" pitchFamily="34" charset="0"/>
                <a:ea typeface="Calibri" panose="020F0502020204030204" pitchFamily="34" charset="0"/>
                <a:cs typeface="Arial" panose="020B0604020202020204" pitchFamily="34" charset="0"/>
              </a:rPr>
              <a:t>4.5 ppm</a:t>
            </a:r>
            <a:endParaRPr lang="de-DE" sz="900" dirty="0">
              <a:latin typeface="Arial" panose="020B0604020202020204" pitchFamily="34" charset="0"/>
              <a:ea typeface="Calibri" panose="020F0502020204030204" pitchFamily="34" charset="0"/>
              <a:cs typeface="Arial" panose="020B0604020202020204" pitchFamily="34" charset="0"/>
            </a:endParaRPr>
          </a:p>
          <a:p>
            <a:r>
              <a:rPr lang="de-DE" sz="900" b="1" dirty="0">
                <a:solidFill>
                  <a:srgbClr val="1F497D"/>
                </a:solidFill>
                <a:latin typeface="Arial" panose="020B0604020202020204" pitchFamily="34" charset="0"/>
                <a:ea typeface="Calibri" panose="020F0502020204030204" pitchFamily="34" charset="0"/>
                <a:cs typeface="Arial" panose="020B0604020202020204" pitchFamily="34" charset="0"/>
              </a:rPr>
              <a:t>Setting </a:t>
            </a:r>
            <a:r>
              <a:rPr lang="de-DE" sz="900" b="1" dirty="0">
                <a:latin typeface="Arial" panose="020B0604020202020204" pitchFamily="34" charset="0"/>
                <a:ea typeface="Calibri" panose="020F0502020204030204" pitchFamily="34" charset="0"/>
                <a:cs typeface="Arial" panose="020B0604020202020204" pitchFamily="34" charset="0"/>
              </a:rPr>
              <a:t>S2:</a:t>
            </a:r>
            <a:r>
              <a:rPr lang="de-DE" sz="900" dirty="0">
                <a:latin typeface="Arial" panose="020B0604020202020204" pitchFamily="34" charset="0"/>
                <a:ea typeface="Calibri" panose="020F0502020204030204" pitchFamily="34" charset="0"/>
                <a:cs typeface="Arial" panose="020B0604020202020204" pitchFamily="34" charset="0"/>
              </a:rPr>
              <a:t> </a:t>
            </a:r>
          </a:p>
          <a:p>
            <a:r>
              <a:rPr lang="de-DE" sz="900" dirty="0" err="1">
                <a:solidFill>
                  <a:srgbClr val="1F497D"/>
                </a:solidFill>
                <a:latin typeface="Arial" panose="020B0604020202020204" pitchFamily="34" charset="0"/>
                <a:ea typeface="Calibri" panose="020F0502020204030204" pitchFamily="34" charset="0"/>
                <a:cs typeface="Arial" panose="020B0604020202020204" pitchFamily="34" charset="0"/>
              </a:rPr>
              <a:t>conc</a:t>
            </a:r>
            <a:r>
              <a:rPr lang="de-DE" sz="900" dirty="0">
                <a:solidFill>
                  <a:srgbClr val="1F497D"/>
                </a:solidFill>
                <a:latin typeface="Arial" panose="020B0604020202020204" pitchFamily="34" charset="0"/>
                <a:ea typeface="Calibri" panose="020F0502020204030204" pitchFamily="34" charset="0"/>
                <a:cs typeface="Arial" panose="020B0604020202020204" pitchFamily="34" charset="0"/>
              </a:rPr>
              <a:t>. CO = 1,64 [mg/m³] </a:t>
            </a:r>
            <a:r>
              <a:rPr lang="de-DE" sz="900" dirty="0">
                <a:latin typeface="Arial" panose="020B0604020202020204" pitchFamily="34" charset="0"/>
                <a:ea typeface="Calibri" panose="020F0502020204030204" pitchFamily="34" charset="0"/>
                <a:cs typeface="Arial" panose="020B0604020202020204" pitchFamily="34" charset="0"/>
              </a:rPr>
              <a:t>= </a:t>
            </a:r>
            <a:r>
              <a:rPr lang="de-DE" sz="900" b="1" dirty="0">
                <a:latin typeface="Arial" panose="020B0604020202020204" pitchFamily="34" charset="0"/>
                <a:ea typeface="Calibri" panose="020F0502020204030204" pitchFamily="34" charset="0"/>
                <a:cs typeface="Arial" panose="020B0604020202020204" pitchFamily="34" charset="0"/>
              </a:rPr>
              <a:t>6.58 ppm</a:t>
            </a:r>
            <a:endParaRPr lang="de-DE" sz="900" dirty="0">
              <a:latin typeface="Arial" panose="020B0604020202020204" pitchFamily="34" charset="0"/>
              <a:ea typeface="Calibri" panose="020F0502020204030204" pitchFamily="34" charset="0"/>
              <a:cs typeface="Arial" panose="020B0604020202020204" pitchFamily="34" charset="0"/>
            </a:endParaRPr>
          </a:p>
          <a:p>
            <a:r>
              <a:rPr lang="de-DE" sz="900" dirty="0">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796769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12E6-24C4-09B0-5790-0B38DA648AD2}"/>
              </a:ext>
            </a:extLst>
          </p:cNvPr>
          <p:cNvSpPr>
            <a:spLocks noGrp="1"/>
          </p:cNvSpPr>
          <p:nvPr>
            <p:ph type="title"/>
          </p:nvPr>
        </p:nvSpPr>
        <p:spPr>
          <a:xfrm>
            <a:off x="628650" y="101523"/>
            <a:ext cx="7886700" cy="994172"/>
          </a:xfrm>
        </p:spPr>
        <p:txBody>
          <a:bodyPr>
            <a:normAutofit/>
          </a:bodyPr>
          <a:lstStyle/>
          <a:p>
            <a:pPr algn="ctr"/>
            <a:r>
              <a:rPr lang="en-US" dirty="0"/>
              <a:t>Sampling and Analysis</a:t>
            </a:r>
          </a:p>
        </p:txBody>
      </p:sp>
      <p:sp>
        <p:nvSpPr>
          <p:cNvPr id="3" name="Content Placeholder 2">
            <a:extLst>
              <a:ext uri="{FF2B5EF4-FFF2-40B4-BE49-F238E27FC236}">
                <a16:creationId xmlns:a16="http://schemas.microsoft.com/office/drawing/2014/main" id="{22B2FAB6-AA76-4EC6-3E18-C40E1934A1C9}"/>
              </a:ext>
            </a:extLst>
          </p:cNvPr>
          <p:cNvSpPr>
            <a:spLocks noGrp="1"/>
          </p:cNvSpPr>
          <p:nvPr>
            <p:ph idx="1"/>
          </p:nvPr>
        </p:nvSpPr>
        <p:spPr>
          <a:xfrm>
            <a:off x="628650" y="1026165"/>
            <a:ext cx="7886700" cy="3468950"/>
          </a:xfrm>
        </p:spPr>
        <p:txBody>
          <a:bodyPr>
            <a:noAutofit/>
          </a:bodyPr>
          <a:lstStyle/>
          <a:p>
            <a:pPr marL="0" indent="0">
              <a:buNone/>
            </a:pPr>
            <a:endParaRPr lang="en-US" sz="1200" dirty="0">
              <a:latin typeface="Arial" panose="020B0604020202020204" pitchFamily="34" charset="0"/>
              <a:cs typeface="Arial" panose="020B0604020202020204" pitchFamily="34" charset="0"/>
            </a:endParaRPr>
          </a:p>
          <a:p>
            <a:pPr>
              <a:lnSpc>
                <a:spcPct val="150000"/>
              </a:lnSpc>
            </a:pPr>
            <a:r>
              <a:rPr lang="en-US" sz="1500" dirty="0">
                <a:latin typeface="Arial" panose="020B0604020202020204" pitchFamily="34" charset="0"/>
                <a:cs typeface="Arial" panose="020B0604020202020204" pitchFamily="34" charset="0"/>
              </a:rPr>
              <a:t>SGS sampling train</a:t>
            </a:r>
          </a:p>
          <a:p>
            <a:pPr>
              <a:lnSpc>
                <a:spcPct val="150000"/>
              </a:lnSpc>
            </a:pPr>
            <a:r>
              <a:rPr lang="en-US" sz="1500" dirty="0">
                <a:latin typeface="Arial" panose="020B0604020202020204" pitchFamily="34" charset="0"/>
                <a:cs typeface="Arial" panose="020B0604020202020204" pitchFamily="34" charset="0"/>
              </a:rPr>
              <a:t>Ultrahigh-Performance Liquid Chromatography coupled to tandem Mass Spectrometer (UPLC-MS/MS) for targeted long-chain PFAS and Trifluoroacetic Acid (TFA)</a:t>
            </a:r>
          </a:p>
          <a:p>
            <a:pPr>
              <a:lnSpc>
                <a:spcPct val="150000"/>
              </a:lnSpc>
            </a:pPr>
            <a:r>
              <a:rPr lang="en-US" sz="1500" dirty="0">
                <a:latin typeface="Arial" panose="020B0604020202020204" pitchFamily="34" charset="0"/>
                <a:cs typeface="Arial" panose="020B0604020202020204" pitchFamily="34" charset="0"/>
              </a:rPr>
              <a:t>Gas Chromatography coupled to Mass Spectrometry (GC-MS) for volatile fluorocarbons</a:t>
            </a:r>
          </a:p>
          <a:p>
            <a:pPr>
              <a:lnSpc>
                <a:spcPct val="150000"/>
              </a:lnSpc>
            </a:pPr>
            <a:r>
              <a:rPr lang="en-US" sz="1500" dirty="0">
                <a:latin typeface="Arial" panose="020B0604020202020204" pitchFamily="34" charset="0"/>
                <a:cs typeface="Arial" panose="020B0604020202020204" pitchFamily="34" charset="0"/>
              </a:rPr>
              <a:t>Tunable diode laser (TDL) for Hydrogen Fluoride at boiler exit</a:t>
            </a:r>
          </a:p>
          <a:p>
            <a:pPr>
              <a:lnSpc>
                <a:spcPct val="150000"/>
              </a:lnSpc>
            </a:pPr>
            <a:r>
              <a:rPr lang="en-US" sz="1500" dirty="0">
                <a:latin typeface="Arial" panose="020B0604020202020204" pitchFamily="34" charset="0"/>
                <a:cs typeface="Arial" panose="020B0604020202020204" pitchFamily="34" charset="0"/>
              </a:rPr>
              <a:t>Ion Chromatography for fluoride ion at the stack</a:t>
            </a:r>
          </a:p>
        </p:txBody>
      </p:sp>
      <p:sp>
        <p:nvSpPr>
          <p:cNvPr id="4" name="Slide Number Placeholder 3">
            <a:extLst>
              <a:ext uri="{FF2B5EF4-FFF2-40B4-BE49-F238E27FC236}">
                <a16:creationId xmlns:a16="http://schemas.microsoft.com/office/drawing/2014/main" id="{64EAC7DE-9AC3-CB57-96E2-48916797B783}"/>
              </a:ext>
            </a:extLst>
          </p:cNvPr>
          <p:cNvSpPr>
            <a:spLocks noGrp="1"/>
          </p:cNvSpPr>
          <p:nvPr>
            <p:ph type="sldNum" sz="quarter" idx="12"/>
          </p:nvPr>
        </p:nvSpPr>
        <p:spPr/>
        <p:txBody>
          <a:bodyPr/>
          <a:lstStyle/>
          <a:p>
            <a:fld id="{63CEB87D-D328-40D1-A9E6-5F7491E0EA9B}" type="slidenum">
              <a:rPr lang="en-US" smtClean="0"/>
              <a:t>9</a:t>
            </a:fld>
            <a:endParaRPr lang="en-US"/>
          </a:p>
        </p:txBody>
      </p:sp>
    </p:spTree>
    <p:extLst>
      <p:ext uri="{BB962C8B-B14F-4D97-AF65-F5344CB8AC3E}">
        <p14:creationId xmlns:p14="http://schemas.microsoft.com/office/powerpoint/2010/main" val="4136727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253278B-FB36-565D-C7A2-76876E0CA37B}"/>
              </a:ext>
            </a:extLst>
          </p:cNvPr>
          <p:cNvSpPr>
            <a:spLocks noGrp="1"/>
          </p:cNvSpPr>
          <p:nvPr>
            <p:ph type="sldNum" sz="quarter" idx="12"/>
          </p:nvPr>
        </p:nvSpPr>
        <p:spPr/>
        <p:txBody>
          <a:bodyPr/>
          <a:lstStyle/>
          <a:p>
            <a:fld id="{63CEB87D-D328-40D1-A9E6-5F7491E0EA9B}" type="slidenum">
              <a:rPr lang="en-US" smtClean="0"/>
              <a:t>10</a:t>
            </a:fld>
            <a:endParaRPr lang="en-US"/>
          </a:p>
        </p:txBody>
      </p:sp>
      <p:pic>
        <p:nvPicPr>
          <p:cNvPr id="7" name="Picture 6" descr="Diagram of a sampling train&#10;&#10;Description automatically generated">
            <a:extLst>
              <a:ext uri="{FF2B5EF4-FFF2-40B4-BE49-F238E27FC236}">
                <a16:creationId xmlns:a16="http://schemas.microsoft.com/office/drawing/2014/main" id="{BCF0AFD8-B9FD-AC69-0DD8-75668175DF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0458" y="234274"/>
            <a:ext cx="5465345" cy="4336074"/>
          </a:xfrm>
          <a:prstGeom prst="rect">
            <a:avLst/>
          </a:prstGeom>
          <a:noFill/>
          <a:ln>
            <a:noFill/>
          </a:ln>
        </p:spPr>
      </p:pic>
    </p:spTree>
    <p:extLst>
      <p:ext uri="{BB962C8B-B14F-4D97-AF65-F5344CB8AC3E}">
        <p14:creationId xmlns:p14="http://schemas.microsoft.com/office/powerpoint/2010/main" val="2694199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34357-3D7F-C939-E29C-FF028E53208A}"/>
              </a:ext>
            </a:extLst>
          </p:cNvPr>
          <p:cNvSpPr>
            <a:spLocks noGrp="1"/>
          </p:cNvSpPr>
          <p:nvPr>
            <p:ph type="title"/>
          </p:nvPr>
        </p:nvSpPr>
        <p:spPr/>
        <p:txBody>
          <a:bodyPr>
            <a:normAutofit/>
          </a:bodyPr>
          <a:lstStyle/>
          <a:p>
            <a:pPr algn="ctr"/>
            <a:r>
              <a:rPr lang="en-US" dirty="0"/>
              <a:t>Testing methodology</a:t>
            </a:r>
          </a:p>
        </p:txBody>
      </p:sp>
      <p:sp>
        <p:nvSpPr>
          <p:cNvPr id="3" name="Content Placeholder 2">
            <a:extLst>
              <a:ext uri="{FF2B5EF4-FFF2-40B4-BE49-F238E27FC236}">
                <a16:creationId xmlns:a16="http://schemas.microsoft.com/office/drawing/2014/main" id="{1292FACE-296A-2567-3B09-81EB5CC00825}"/>
              </a:ext>
            </a:extLst>
          </p:cNvPr>
          <p:cNvSpPr>
            <a:spLocks noGrp="1"/>
          </p:cNvSpPr>
          <p:nvPr>
            <p:ph idx="1"/>
          </p:nvPr>
        </p:nvSpPr>
        <p:spPr>
          <a:xfrm>
            <a:off x="715208" y="1363354"/>
            <a:ext cx="7886700" cy="2818823"/>
          </a:xfrm>
        </p:spPr>
        <p:txBody>
          <a:bodyPr>
            <a:normAutofit lnSpcReduction="10000"/>
          </a:bodyPr>
          <a:lstStyle/>
          <a:p>
            <a:r>
              <a:rPr lang="en-US" sz="1500" dirty="0">
                <a:latin typeface="+mj-lt"/>
              </a:rPr>
              <a:t>27 samples analyzed per setting</a:t>
            </a:r>
          </a:p>
          <a:p>
            <a:endParaRPr lang="en-US" sz="1500" dirty="0">
              <a:latin typeface="+mj-lt"/>
            </a:endParaRPr>
          </a:p>
          <a:p>
            <a:r>
              <a:rPr lang="en-US" sz="1500" dirty="0">
                <a:latin typeface="+mj-lt"/>
              </a:rPr>
              <a:t>3 samples were collected and analyzed at each sampling point per setting (triplicate sampling)</a:t>
            </a:r>
          </a:p>
          <a:p>
            <a:endParaRPr lang="en-US" sz="1500" dirty="0">
              <a:latin typeface="+mj-lt"/>
            </a:endParaRPr>
          </a:p>
          <a:p>
            <a:r>
              <a:rPr lang="en-US" sz="1500" dirty="0">
                <a:latin typeface="+mj-lt"/>
              </a:rPr>
              <a:t>PFAS analyzed at Pre-run, Run and Post-run conditions</a:t>
            </a:r>
          </a:p>
          <a:p>
            <a:endParaRPr lang="en-US" sz="1500" dirty="0">
              <a:latin typeface="+mj-lt"/>
            </a:endParaRPr>
          </a:p>
          <a:p>
            <a:r>
              <a:rPr lang="en-US" sz="1500" dirty="0">
                <a:latin typeface="+mj-lt"/>
              </a:rPr>
              <a:t>Scrubber water and ash samples analyzed for target PFAS content </a:t>
            </a:r>
          </a:p>
          <a:p>
            <a:endParaRPr lang="en-US" sz="1500" dirty="0">
              <a:latin typeface="+mj-lt"/>
            </a:endParaRPr>
          </a:p>
          <a:p>
            <a:r>
              <a:rPr lang="en-US" sz="1500" dirty="0">
                <a:latin typeface="+mj-lt"/>
              </a:rPr>
              <a:t>Blank media and solutions were analyzed for their respective parameters</a:t>
            </a:r>
          </a:p>
          <a:p>
            <a:endParaRPr lang="en-US" sz="1500" dirty="0">
              <a:latin typeface="+mj-lt"/>
            </a:endParaRPr>
          </a:p>
          <a:p>
            <a:r>
              <a:rPr lang="en-US" sz="1500" dirty="0">
                <a:latin typeface="+mj-lt"/>
              </a:rPr>
              <a:t>Blanks from sample train were analyzed at relevant sample locations </a:t>
            </a:r>
          </a:p>
          <a:p>
            <a:endParaRPr lang="en-US" sz="1350" dirty="0">
              <a:latin typeface="+mj-lt"/>
            </a:endParaRPr>
          </a:p>
        </p:txBody>
      </p:sp>
      <p:sp>
        <p:nvSpPr>
          <p:cNvPr id="4" name="Slide Number Placeholder 3">
            <a:extLst>
              <a:ext uri="{FF2B5EF4-FFF2-40B4-BE49-F238E27FC236}">
                <a16:creationId xmlns:a16="http://schemas.microsoft.com/office/drawing/2014/main" id="{980BC461-632D-E9E1-FF0B-F904CE7E63D7}"/>
              </a:ext>
            </a:extLst>
          </p:cNvPr>
          <p:cNvSpPr>
            <a:spLocks noGrp="1"/>
          </p:cNvSpPr>
          <p:nvPr>
            <p:ph type="sldNum" sz="quarter" idx="12"/>
          </p:nvPr>
        </p:nvSpPr>
        <p:spPr/>
        <p:txBody>
          <a:bodyPr/>
          <a:lstStyle/>
          <a:p>
            <a:fld id="{63CEB87D-D328-40D1-A9E6-5F7491E0EA9B}" type="slidenum">
              <a:rPr lang="en-US" smtClean="0"/>
              <a:t>11</a:t>
            </a:fld>
            <a:endParaRPr lang="en-US"/>
          </a:p>
        </p:txBody>
      </p:sp>
    </p:spTree>
    <p:extLst>
      <p:ext uri="{BB962C8B-B14F-4D97-AF65-F5344CB8AC3E}">
        <p14:creationId xmlns:p14="http://schemas.microsoft.com/office/powerpoint/2010/main" val="2184538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pPr defTabSz="457120">
              <a:defRPr/>
            </a:pPr>
            <a:fld id="{02CEFE82-39F2-4F47-8A0C-D5AB3496FA5C}" type="slidenum">
              <a:rPr lang="de-DE">
                <a:solidFill>
                  <a:prstClr val="black"/>
                </a:solidFill>
                <a:latin typeface="Arial"/>
              </a:rPr>
              <a:pPr defTabSz="457120">
                <a:defRPr/>
              </a:pPr>
              <a:t>12</a:t>
            </a:fld>
            <a:endParaRPr lang="de-DE" dirty="0">
              <a:solidFill>
                <a:prstClr val="black"/>
              </a:solidFill>
              <a:latin typeface="Arial"/>
            </a:endParaRPr>
          </a:p>
        </p:txBody>
      </p:sp>
      <p:sp>
        <p:nvSpPr>
          <p:cNvPr id="19" name="Titel 4">
            <a:extLst>
              <a:ext uri="{FF2B5EF4-FFF2-40B4-BE49-F238E27FC236}">
                <a16:creationId xmlns:a16="http://schemas.microsoft.com/office/drawing/2014/main" id="{5A1FD1E7-6909-46DD-8DCD-1DBCF3D2ECA4}"/>
              </a:ext>
            </a:extLst>
          </p:cNvPr>
          <p:cNvSpPr>
            <a:spLocks noGrp="1"/>
          </p:cNvSpPr>
          <p:nvPr>
            <p:ph type="title"/>
          </p:nvPr>
        </p:nvSpPr>
        <p:spPr>
          <a:xfrm>
            <a:off x="380478" y="171467"/>
            <a:ext cx="6867059" cy="674482"/>
          </a:xfrm>
        </p:spPr>
        <p:txBody>
          <a:bodyPr>
            <a:noAutofit/>
          </a:bodyPr>
          <a:lstStyle/>
          <a:p>
            <a:r>
              <a:rPr lang="de-DE" dirty="0"/>
              <a:t>Statistical </a:t>
            </a:r>
            <a:r>
              <a:rPr lang="de-DE" dirty="0" err="1"/>
              <a:t>evaluation</a:t>
            </a:r>
            <a:r>
              <a:rPr lang="de-DE" dirty="0"/>
              <a:t>, </a:t>
            </a:r>
            <a:r>
              <a:rPr lang="de-DE" dirty="0" err="1"/>
              <a:t>example</a:t>
            </a:r>
            <a:r>
              <a:rPr lang="de-DE" dirty="0"/>
              <a:t> </a:t>
            </a:r>
            <a:r>
              <a:rPr lang="de-DE" dirty="0" err="1"/>
              <a:t>for</a:t>
            </a:r>
            <a:r>
              <a:rPr lang="de-DE" dirty="0"/>
              <a:t> </a:t>
            </a:r>
            <a:r>
              <a:rPr lang="de-DE" i="1" dirty="0"/>
              <a:t>PFBA</a:t>
            </a:r>
            <a:endParaRPr lang="de-DE" dirty="0"/>
          </a:p>
        </p:txBody>
      </p:sp>
      <p:sp>
        <p:nvSpPr>
          <p:cNvPr id="8" name="Textfeld 7">
            <a:extLst>
              <a:ext uri="{FF2B5EF4-FFF2-40B4-BE49-F238E27FC236}">
                <a16:creationId xmlns:a16="http://schemas.microsoft.com/office/drawing/2014/main" id="{DA837597-F14E-466A-B1D9-24B1BEA34C78}"/>
              </a:ext>
            </a:extLst>
          </p:cNvPr>
          <p:cNvSpPr txBox="1"/>
          <p:nvPr/>
        </p:nvSpPr>
        <p:spPr>
          <a:xfrm>
            <a:off x="315098" y="1334860"/>
            <a:ext cx="4256902" cy="646331"/>
          </a:xfrm>
          <a:prstGeom prst="rect">
            <a:avLst/>
          </a:prstGeom>
          <a:noFill/>
        </p:spPr>
        <p:txBody>
          <a:bodyPr wrap="square" rtlCol="0">
            <a:spAutoFit/>
          </a:bodyPr>
          <a:lstStyle/>
          <a:p>
            <a:pPr defTabSz="457120">
              <a:defRPr/>
            </a:pPr>
            <a:r>
              <a:rPr lang="de-DE" b="1" dirty="0" err="1">
                <a:solidFill>
                  <a:prstClr val="black"/>
                </a:solidFill>
                <a:latin typeface="Arial"/>
              </a:rPr>
              <a:t>Measured</a:t>
            </a:r>
            <a:r>
              <a:rPr lang="de-DE" b="1" dirty="0">
                <a:solidFill>
                  <a:prstClr val="black"/>
                </a:solidFill>
                <a:latin typeface="Arial"/>
              </a:rPr>
              <a:t> </a:t>
            </a:r>
            <a:r>
              <a:rPr lang="de-DE" b="1" dirty="0" err="1">
                <a:solidFill>
                  <a:prstClr val="black"/>
                </a:solidFill>
                <a:latin typeface="Arial"/>
              </a:rPr>
              <a:t>value</a:t>
            </a:r>
            <a:r>
              <a:rPr lang="de-DE" b="1" dirty="0">
                <a:solidFill>
                  <a:prstClr val="black"/>
                </a:solidFill>
                <a:latin typeface="Arial"/>
              </a:rPr>
              <a:t> PFBA &lt; LOQ </a:t>
            </a:r>
            <a:br>
              <a:rPr lang="de-DE" b="1" dirty="0">
                <a:solidFill>
                  <a:prstClr val="black"/>
                </a:solidFill>
                <a:latin typeface="Arial"/>
              </a:rPr>
            </a:br>
            <a:r>
              <a:rPr lang="de-DE" b="1" dirty="0">
                <a:solidFill>
                  <a:prstClr val="black"/>
                </a:solidFill>
                <a:latin typeface="Arial"/>
                <a:sym typeface="Wingdings" panose="05000000000000000000" pitchFamily="2" charset="2"/>
              </a:rPr>
              <a:t></a:t>
            </a:r>
            <a:r>
              <a:rPr lang="de-DE" b="1" dirty="0">
                <a:solidFill>
                  <a:prstClr val="black"/>
                </a:solidFill>
                <a:latin typeface="Arial"/>
              </a:rPr>
              <a:t> c = 0</a:t>
            </a:r>
            <a:endParaRPr lang="en-US" b="1" dirty="0">
              <a:solidFill>
                <a:prstClr val="black"/>
              </a:solidFill>
              <a:latin typeface="Arial"/>
            </a:endParaRPr>
          </a:p>
        </p:txBody>
      </p:sp>
      <p:pic>
        <p:nvPicPr>
          <p:cNvPr id="2" name="Grafik 1">
            <a:extLst>
              <a:ext uri="{FF2B5EF4-FFF2-40B4-BE49-F238E27FC236}">
                <a16:creationId xmlns:a16="http://schemas.microsoft.com/office/drawing/2014/main" id="{A7EB7147-B719-444A-B50B-9F4590CF3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618" y="1977937"/>
            <a:ext cx="1359999" cy="1620000"/>
          </a:xfrm>
          <a:prstGeom prst="rect">
            <a:avLst/>
          </a:prstGeom>
        </p:spPr>
      </p:pic>
      <p:sp>
        <p:nvSpPr>
          <p:cNvPr id="11" name="Pfeil: nach links 10">
            <a:extLst>
              <a:ext uri="{FF2B5EF4-FFF2-40B4-BE49-F238E27FC236}">
                <a16:creationId xmlns:a16="http://schemas.microsoft.com/office/drawing/2014/main" id="{9648659F-395C-4DC5-9DBB-60C0A97ADEA5}"/>
              </a:ext>
            </a:extLst>
          </p:cNvPr>
          <p:cNvSpPr/>
          <p:nvPr/>
        </p:nvSpPr>
        <p:spPr>
          <a:xfrm>
            <a:off x="2843489" y="2235303"/>
            <a:ext cx="1053117" cy="674482"/>
          </a:xfrm>
          <a:prstGeom prst="leftArrow">
            <a:avLst/>
          </a:prstGeom>
          <a:solidFill>
            <a:schemeClr val="tx2"/>
          </a:solidFill>
        </p:spPr>
        <p:txBody>
          <a:bodyPr rtlCol="0" anchor="ctr"/>
          <a:lstStyle/>
          <a:p>
            <a:pPr algn="ctr" defTabSz="457120">
              <a:defRPr/>
            </a:pPr>
            <a:r>
              <a:rPr lang="de-DE" sz="1050" b="1" dirty="0">
                <a:solidFill>
                  <a:prstClr val="white"/>
                </a:solidFill>
                <a:latin typeface="Arial"/>
              </a:rPr>
              <a:t>Value</a:t>
            </a:r>
            <a:br>
              <a:rPr lang="de-DE" sz="1050" b="1" dirty="0">
                <a:solidFill>
                  <a:prstClr val="white"/>
                </a:solidFill>
                <a:latin typeface="Arial"/>
              </a:rPr>
            </a:br>
            <a:r>
              <a:rPr lang="de-DE" sz="1050" b="1" dirty="0">
                <a:solidFill>
                  <a:prstClr val="white"/>
                </a:solidFill>
                <a:latin typeface="Arial"/>
              </a:rPr>
              <a:t>RUN 1*</a:t>
            </a:r>
            <a:endParaRPr lang="en-US" sz="1050" b="1" dirty="0">
              <a:solidFill>
                <a:prstClr val="white"/>
              </a:solidFill>
              <a:latin typeface="Arial"/>
            </a:endParaRPr>
          </a:p>
        </p:txBody>
      </p:sp>
      <p:sp>
        <p:nvSpPr>
          <p:cNvPr id="13" name="Pfeil: nach rechts 12">
            <a:extLst>
              <a:ext uri="{FF2B5EF4-FFF2-40B4-BE49-F238E27FC236}">
                <a16:creationId xmlns:a16="http://schemas.microsoft.com/office/drawing/2014/main" id="{A772B79A-6E91-4A6E-9B9F-66997C477232}"/>
              </a:ext>
            </a:extLst>
          </p:cNvPr>
          <p:cNvSpPr/>
          <p:nvPr/>
        </p:nvSpPr>
        <p:spPr>
          <a:xfrm>
            <a:off x="268483" y="3085601"/>
            <a:ext cx="1080000" cy="675000"/>
          </a:xfrm>
          <a:prstGeom prst="rightArrow">
            <a:avLst/>
          </a:prstGeom>
          <a:solidFill>
            <a:schemeClr val="tx2"/>
          </a:solidFill>
        </p:spPr>
        <p:txBody>
          <a:bodyPr rtlCol="0" anchor="ctr"/>
          <a:lstStyle/>
          <a:p>
            <a:pPr algn="ctr" defTabSz="457120">
              <a:defRPr/>
            </a:pPr>
            <a:r>
              <a:rPr lang="de-DE" sz="1050" b="1" dirty="0">
                <a:solidFill>
                  <a:prstClr val="white"/>
                </a:solidFill>
                <a:latin typeface="Arial"/>
              </a:rPr>
              <a:t>Median (50. </a:t>
            </a:r>
            <a:r>
              <a:rPr lang="de-DE" sz="1050" b="1" dirty="0" err="1">
                <a:solidFill>
                  <a:prstClr val="white"/>
                </a:solidFill>
                <a:latin typeface="Arial"/>
              </a:rPr>
              <a:t>Percentile</a:t>
            </a:r>
            <a:r>
              <a:rPr lang="de-DE" sz="1050" b="1" dirty="0">
                <a:solidFill>
                  <a:prstClr val="white"/>
                </a:solidFill>
                <a:latin typeface="Arial"/>
              </a:rPr>
              <a:t>)</a:t>
            </a:r>
            <a:endParaRPr lang="en-US" sz="1050" b="1" dirty="0">
              <a:solidFill>
                <a:prstClr val="white"/>
              </a:solidFill>
              <a:latin typeface="Arial"/>
            </a:endParaRPr>
          </a:p>
        </p:txBody>
      </p:sp>
      <p:sp>
        <p:nvSpPr>
          <p:cNvPr id="15" name="Textfeld 14">
            <a:extLst>
              <a:ext uri="{FF2B5EF4-FFF2-40B4-BE49-F238E27FC236}">
                <a16:creationId xmlns:a16="http://schemas.microsoft.com/office/drawing/2014/main" id="{76B9BCD6-6F1A-4E4C-97D0-7A7580954E6A}"/>
              </a:ext>
            </a:extLst>
          </p:cNvPr>
          <p:cNvSpPr txBox="1"/>
          <p:nvPr/>
        </p:nvSpPr>
        <p:spPr>
          <a:xfrm>
            <a:off x="4615250" y="1305234"/>
            <a:ext cx="4430786" cy="646331"/>
          </a:xfrm>
          <a:prstGeom prst="rect">
            <a:avLst/>
          </a:prstGeom>
          <a:noFill/>
        </p:spPr>
        <p:txBody>
          <a:bodyPr wrap="square" rtlCol="0">
            <a:spAutoFit/>
          </a:bodyPr>
          <a:lstStyle/>
          <a:p>
            <a:pPr defTabSz="457120">
              <a:defRPr/>
            </a:pPr>
            <a:r>
              <a:rPr lang="de-DE" b="1" dirty="0" err="1">
                <a:solidFill>
                  <a:prstClr val="black"/>
                </a:solidFill>
                <a:latin typeface="Arial"/>
              </a:rPr>
              <a:t>Measured</a:t>
            </a:r>
            <a:r>
              <a:rPr lang="de-DE" b="1" dirty="0">
                <a:solidFill>
                  <a:prstClr val="black"/>
                </a:solidFill>
                <a:latin typeface="Arial"/>
              </a:rPr>
              <a:t> </a:t>
            </a:r>
            <a:r>
              <a:rPr lang="de-DE" b="1" dirty="0" err="1">
                <a:solidFill>
                  <a:prstClr val="black"/>
                </a:solidFill>
                <a:latin typeface="Arial"/>
              </a:rPr>
              <a:t>value</a:t>
            </a:r>
            <a:r>
              <a:rPr lang="de-DE" b="1" dirty="0">
                <a:solidFill>
                  <a:prstClr val="black"/>
                </a:solidFill>
                <a:latin typeface="Arial"/>
              </a:rPr>
              <a:t> PFBA &lt; LOQ </a:t>
            </a:r>
            <a:br>
              <a:rPr lang="de-DE" b="1" dirty="0">
                <a:solidFill>
                  <a:prstClr val="black"/>
                </a:solidFill>
                <a:latin typeface="Arial"/>
              </a:rPr>
            </a:br>
            <a:r>
              <a:rPr lang="de-DE" b="1" dirty="0">
                <a:solidFill>
                  <a:prstClr val="black"/>
                </a:solidFill>
                <a:latin typeface="Arial"/>
                <a:sym typeface="Wingdings" panose="05000000000000000000" pitchFamily="2" charset="2"/>
              </a:rPr>
              <a:t></a:t>
            </a:r>
            <a:r>
              <a:rPr lang="de-DE" b="1" dirty="0">
                <a:solidFill>
                  <a:prstClr val="black"/>
                </a:solidFill>
                <a:latin typeface="Arial"/>
              </a:rPr>
              <a:t> c = ½ LOQ</a:t>
            </a:r>
            <a:endParaRPr lang="en-US" b="1" dirty="0">
              <a:solidFill>
                <a:prstClr val="black"/>
              </a:solidFill>
              <a:latin typeface="Arial"/>
            </a:endParaRPr>
          </a:p>
        </p:txBody>
      </p:sp>
      <p:sp>
        <p:nvSpPr>
          <p:cNvPr id="17" name="Pfeil: nach rechts 16">
            <a:extLst>
              <a:ext uri="{FF2B5EF4-FFF2-40B4-BE49-F238E27FC236}">
                <a16:creationId xmlns:a16="http://schemas.microsoft.com/office/drawing/2014/main" id="{B58B2C74-FEC9-43C6-BBB6-2F538A82C53A}"/>
              </a:ext>
            </a:extLst>
          </p:cNvPr>
          <p:cNvSpPr/>
          <p:nvPr/>
        </p:nvSpPr>
        <p:spPr>
          <a:xfrm>
            <a:off x="5003346" y="3085601"/>
            <a:ext cx="1080000" cy="675000"/>
          </a:xfrm>
          <a:prstGeom prst="rightArrow">
            <a:avLst/>
          </a:prstGeom>
          <a:solidFill>
            <a:schemeClr val="tx2"/>
          </a:solidFill>
        </p:spPr>
        <p:txBody>
          <a:bodyPr rtlCol="0" anchor="ctr"/>
          <a:lstStyle/>
          <a:p>
            <a:pPr algn="ctr" defTabSz="457120">
              <a:defRPr/>
            </a:pPr>
            <a:r>
              <a:rPr lang="de-DE" sz="1050" b="1" dirty="0">
                <a:solidFill>
                  <a:prstClr val="white"/>
                </a:solidFill>
              </a:rPr>
              <a:t>Median (50. </a:t>
            </a:r>
            <a:r>
              <a:rPr lang="de-DE" sz="1050" b="1" dirty="0" err="1">
                <a:solidFill>
                  <a:prstClr val="white"/>
                </a:solidFill>
              </a:rPr>
              <a:t>Percentile</a:t>
            </a:r>
            <a:r>
              <a:rPr lang="de-DE" sz="1050" b="1" dirty="0">
                <a:solidFill>
                  <a:prstClr val="white"/>
                </a:solidFill>
              </a:rPr>
              <a:t>)</a:t>
            </a:r>
            <a:endParaRPr lang="en-US" sz="1050" b="1" dirty="0">
              <a:solidFill>
                <a:prstClr val="white"/>
              </a:solidFill>
            </a:endParaRPr>
          </a:p>
        </p:txBody>
      </p:sp>
      <p:sp>
        <p:nvSpPr>
          <p:cNvPr id="18" name="Pfeil: nach links 17">
            <a:extLst>
              <a:ext uri="{FF2B5EF4-FFF2-40B4-BE49-F238E27FC236}">
                <a16:creationId xmlns:a16="http://schemas.microsoft.com/office/drawing/2014/main" id="{9922A947-7DBB-4C3A-BDF6-FF87B3D9C9A2}"/>
              </a:ext>
            </a:extLst>
          </p:cNvPr>
          <p:cNvSpPr/>
          <p:nvPr/>
        </p:nvSpPr>
        <p:spPr>
          <a:xfrm>
            <a:off x="7488323" y="2235303"/>
            <a:ext cx="1479327" cy="674482"/>
          </a:xfrm>
          <a:prstGeom prst="leftArrow">
            <a:avLst/>
          </a:prstGeom>
          <a:solidFill>
            <a:schemeClr val="tx2"/>
          </a:solidFill>
        </p:spPr>
        <p:txBody>
          <a:bodyPr rtlCol="0" anchor="ctr"/>
          <a:lstStyle/>
          <a:p>
            <a:pPr algn="ctr" defTabSz="457120">
              <a:defRPr/>
            </a:pPr>
            <a:r>
              <a:rPr lang="de-DE" sz="1050" b="1" dirty="0">
                <a:solidFill>
                  <a:prstClr val="white"/>
                </a:solidFill>
                <a:latin typeface="Arial"/>
              </a:rPr>
              <a:t>Value  RUN 1 + ½ LOQ</a:t>
            </a:r>
            <a:endParaRPr lang="en-US" sz="1050" b="1" dirty="0">
              <a:solidFill>
                <a:prstClr val="white"/>
              </a:solidFill>
              <a:latin typeface="Arial"/>
            </a:endParaRPr>
          </a:p>
        </p:txBody>
      </p:sp>
      <p:sp>
        <p:nvSpPr>
          <p:cNvPr id="3" name="Textfeld 2"/>
          <p:cNvSpPr txBox="1"/>
          <p:nvPr/>
        </p:nvSpPr>
        <p:spPr>
          <a:xfrm>
            <a:off x="1418627" y="3614278"/>
            <a:ext cx="1453155" cy="369332"/>
          </a:xfrm>
          <a:prstGeom prst="rect">
            <a:avLst/>
          </a:prstGeom>
          <a:noFill/>
        </p:spPr>
        <p:txBody>
          <a:bodyPr wrap="none" rtlCol="0">
            <a:spAutoFit/>
          </a:bodyPr>
          <a:lstStyle/>
          <a:p>
            <a:r>
              <a:rPr lang="de-DE" dirty="0"/>
              <a:t>[</a:t>
            </a:r>
            <a:r>
              <a:rPr lang="de-DE" dirty="0" err="1"/>
              <a:t>ng</a:t>
            </a:r>
            <a:r>
              <a:rPr lang="de-DE" dirty="0"/>
              <a:t>/m</a:t>
            </a:r>
            <a:r>
              <a:rPr lang="de-DE" baseline="-25000" dirty="0"/>
              <a:t>N</a:t>
            </a:r>
            <a:r>
              <a:rPr lang="de-DE" baseline="30000" dirty="0"/>
              <a:t>3</a:t>
            </a:r>
            <a:r>
              <a:rPr lang="de-DE" dirty="0"/>
              <a:t> dry]</a:t>
            </a:r>
          </a:p>
        </p:txBody>
      </p:sp>
      <p:sp>
        <p:nvSpPr>
          <p:cNvPr id="4" name="Textfeld 3"/>
          <p:cNvSpPr txBox="1"/>
          <p:nvPr/>
        </p:nvSpPr>
        <p:spPr>
          <a:xfrm>
            <a:off x="1297318" y="4099719"/>
            <a:ext cx="5950219" cy="276999"/>
          </a:xfrm>
          <a:prstGeom prst="rect">
            <a:avLst/>
          </a:prstGeom>
          <a:noFill/>
        </p:spPr>
        <p:txBody>
          <a:bodyPr wrap="none" rtlCol="0">
            <a:spAutoFit/>
          </a:bodyPr>
          <a:lstStyle/>
          <a:p>
            <a:r>
              <a:rPr lang="de-DE" sz="1200" dirty="0"/>
              <a:t>*</a:t>
            </a:r>
            <a:r>
              <a:rPr lang="en-US" sz="1200" dirty="0"/>
              <a:t> from quartz filter, in the condensate and in the three </a:t>
            </a:r>
            <a:r>
              <a:rPr lang="en-US" sz="1200" dirty="0" err="1"/>
              <a:t>impingers</a:t>
            </a:r>
            <a:r>
              <a:rPr lang="en-US" sz="1200" dirty="0"/>
              <a:t> all values are </a:t>
            </a:r>
            <a:r>
              <a:rPr lang="de-DE" sz="1200" dirty="0"/>
              <a:t>&lt; LOQ</a:t>
            </a:r>
          </a:p>
        </p:txBody>
      </p:sp>
      <p:sp>
        <p:nvSpPr>
          <p:cNvPr id="20" name="Textfeld 19"/>
          <p:cNvSpPr txBox="1"/>
          <p:nvPr/>
        </p:nvSpPr>
        <p:spPr>
          <a:xfrm>
            <a:off x="6217614" y="3586968"/>
            <a:ext cx="1453155" cy="369332"/>
          </a:xfrm>
          <a:prstGeom prst="rect">
            <a:avLst/>
          </a:prstGeom>
          <a:noFill/>
        </p:spPr>
        <p:txBody>
          <a:bodyPr wrap="none" rtlCol="0">
            <a:spAutoFit/>
          </a:bodyPr>
          <a:lstStyle/>
          <a:p>
            <a:r>
              <a:rPr lang="de-DE" dirty="0"/>
              <a:t>[</a:t>
            </a:r>
            <a:r>
              <a:rPr lang="de-DE" dirty="0" err="1"/>
              <a:t>ng</a:t>
            </a:r>
            <a:r>
              <a:rPr lang="de-DE" dirty="0"/>
              <a:t>/m</a:t>
            </a:r>
            <a:r>
              <a:rPr lang="de-DE" baseline="-25000" dirty="0"/>
              <a:t>N</a:t>
            </a:r>
            <a:r>
              <a:rPr lang="de-DE" baseline="30000" dirty="0"/>
              <a:t>3</a:t>
            </a:r>
            <a:r>
              <a:rPr lang="de-DE" dirty="0"/>
              <a:t> dry]</a:t>
            </a:r>
          </a:p>
        </p:txBody>
      </p:sp>
      <p:pic>
        <p:nvPicPr>
          <p:cNvPr id="24" name="Grafik 23">
            <a:extLst>
              <a:ext uri="{FF2B5EF4-FFF2-40B4-BE49-F238E27FC236}">
                <a16:creationId xmlns:a16="http://schemas.microsoft.com/office/drawing/2014/main" id="{142E2152-28C5-4984-92B4-F7E82331EE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7046" y="1964254"/>
            <a:ext cx="1371212" cy="1633355"/>
          </a:xfrm>
          <a:prstGeom prst="rect">
            <a:avLst/>
          </a:prstGeom>
        </p:spPr>
      </p:pic>
      <p:sp>
        <p:nvSpPr>
          <p:cNvPr id="6" name="Rechteck 5"/>
          <p:cNvSpPr/>
          <p:nvPr/>
        </p:nvSpPr>
        <p:spPr>
          <a:xfrm>
            <a:off x="157549" y="4407963"/>
            <a:ext cx="8986451" cy="355738"/>
          </a:xfrm>
          <a:prstGeom prst="rect">
            <a:avLst/>
          </a:prstGeom>
        </p:spPr>
        <p:txBody>
          <a:bodyPr wrap="square">
            <a:spAutoFit/>
          </a:bodyPr>
          <a:lstStyle/>
          <a:p>
            <a:pPr>
              <a:lnSpc>
                <a:spcPct val="107000"/>
              </a:lnSpc>
              <a:spcAft>
                <a:spcPts val="0"/>
              </a:spcAft>
            </a:pPr>
            <a:r>
              <a:rPr lang="en-GB" sz="800" dirty="0">
                <a:solidFill>
                  <a:srgbClr val="000000"/>
                </a:solidFill>
                <a:latin typeface="Arial" panose="020B0604020202020204" pitchFamily="34" charset="0"/>
                <a:ea typeface="Calibri" panose="020F0502020204030204" pitchFamily="34" charset="0"/>
                <a:cs typeface="Times New Roman" panose="02020603050405020304" pitchFamily="18" charset="0"/>
              </a:rPr>
              <a:t>Source: Compendium of water sampling, measurement and analysis 2024, </a:t>
            </a:r>
            <a:r>
              <a:rPr lang="en-GB" sz="800" dirty="0">
                <a:solidFill>
                  <a:srgbClr val="0563C2"/>
                </a:solidFill>
                <a:latin typeface="Arial" panose="020B0604020202020204" pitchFamily="34" charset="0"/>
                <a:ea typeface="Calibri" panose="020F0502020204030204" pitchFamily="34" charset="0"/>
                <a:cs typeface="Times New Roman" panose="02020603050405020304" pitchFamily="18" charset="0"/>
              </a:rPr>
              <a:t>https://reflabos.vito.be/2024/WAC_IV_A_025.pdf</a:t>
            </a:r>
            <a:r>
              <a:rPr lang="en-GB" sz="800" dirty="0">
                <a:solidFill>
                  <a:srgbClr val="000000"/>
                </a:solidFill>
                <a:latin typeface="Arial" panose="020B0604020202020204" pitchFamily="34" charset="0"/>
                <a:ea typeface="Calibri" panose="020F0502020204030204" pitchFamily="34" charset="0"/>
                <a:cs typeface="Times New Roman" panose="02020603050405020304" pitchFamily="18" charset="0"/>
              </a:rPr>
              <a:t>, only in Dutch available, on page 14, first line: If a sum of PFAS needs to be made, the "</a:t>
            </a:r>
            <a:r>
              <a:rPr lang="en-GB" sz="800" i="1" dirty="0">
                <a:solidFill>
                  <a:srgbClr val="000000"/>
                </a:solidFill>
                <a:latin typeface="Arial" panose="020B0604020202020204" pitchFamily="34" charset="0"/>
                <a:ea typeface="Calibri" panose="020F0502020204030204" pitchFamily="34" charset="0"/>
                <a:cs typeface="Times New Roman" panose="02020603050405020304" pitchFamily="18" charset="0"/>
              </a:rPr>
              <a:t>lower bound principle" needs to be applied</a:t>
            </a:r>
            <a:r>
              <a:rPr lang="en-GB" sz="80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de-DE" sz="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976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627235" y="260511"/>
            <a:ext cx="7935278" cy="575811"/>
          </a:xfrm>
        </p:spPr>
        <p:txBody>
          <a:bodyPr>
            <a:noAutofit/>
          </a:bodyPr>
          <a:lstStyle/>
          <a:p>
            <a:pPr algn="ctr"/>
            <a:r>
              <a:rPr lang="de-DE" dirty="0"/>
              <a:t>HF measurement at boiler exit (Tunable Diode Laser)</a:t>
            </a:r>
            <a:endParaRPr lang="de-DE" b="0" dirty="0"/>
          </a:p>
        </p:txBody>
      </p:sp>
      <p:pic>
        <p:nvPicPr>
          <p:cNvPr id="7" name="Grafik 6">
            <a:extLst>
              <a:ext uri="{FF2B5EF4-FFF2-40B4-BE49-F238E27FC236}">
                <a16:creationId xmlns:a16="http://schemas.microsoft.com/office/drawing/2014/main" id="{2CC1B025-A2F0-4286-8D46-66EFE3985749}"/>
              </a:ext>
            </a:extLst>
          </p:cNvPr>
          <p:cNvPicPr>
            <a:picLocks noChangeAspect="1"/>
          </p:cNvPicPr>
          <p:nvPr/>
        </p:nvPicPr>
        <p:blipFill>
          <a:blip r:embed="rId3"/>
          <a:stretch>
            <a:fillRect/>
          </a:stretch>
        </p:blipFill>
        <p:spPr>
          <a:xfrm>
            <a:off x="1495598" y="1079431"/>
            <a:ext cx="5929779" cy="3668721"/>
          </a:xfrm>
          <a:prstGeom prst="rect">
            <a:avLst/>
          </a:prstGeom>
        </p:spPr>
      </p:pic>
      <p:sp>
        <p:nvSpPr>
          <p:cNvPr id="2" name="Slide Number Placeholder 1">
            <a:extLst>
              <a:ext uri="{FF2B5EF4-FFF2-40B4-BE49-F238E27FC236}">
                <a16:creationId xmlns:a16="http://schemas.microsoft.com/office/drawing/2014/main" id="{4706F015-7332-2EA6-90CB-85325C72990A}"/>
              </a:ext>
            </a:extLst>
          </p:cNvPr>
          <p:cNvSpPr>
            <a:spLocks noGrp="1"/>
          </p:cNvSpPr>
          <p:nvPr>
            <p:ph type="sldNum" sz="quarter" idx="12"/>
          </p:nvPr>
        </p:nvSpPr>
        <p:spPr/>
        <p:txBody>
          <a:bodyPr/>
          <a:lstStyle/>
          <a:p>
            <a:fld id="{61696EC4-B4CF-4701-AD06-A8439D6D8E12}" type="slidenum">
              <a:rPr lang="de-DE" smtClean="0"/>
              <a:t>13</a:t>
            </a:fld>
            <a:endParaRPr lang="de-DE"/>
          </a:p>
        </p:txBody>
      </p:sp>
    </p:spTree>
    <p:extLst>
      <p:ext uri="{BB962C8B-B14F-4D97-AF65-F5344CB8AC3E}">
        <p14:creationId xmlns:p14="http://schemas.microsoft.com/office/powerpoint/2010/main" val="1222746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EE7713-C7D6-97BD-4045-994D4C0626FF}"/>
              </a:ext>
            </a:extLst>
          </p:cNvPr>
          <p:cNvSpPr>
            <a:spLocks noGrp="1"/>
          </p:cNvSpPr>
          <p:nvPr>
            <p:ph type="sldNum" sz="quarter" idx="12"/>
          </p:nvPr>
        </p:nvSpPr>
        <p:spPr/>
        <p:txBody>
          <a:bodyPr/>
          <a:lstStyle/>
          <a:p>
            <a:fld id="{61696EC4-B4CF-4701-AD06-A8439D6D8E12}" type="slidenum">
              <a:rPr lang="de-DE" smtClean="0"/>
              <a:t>14</a:t>
            </a:fld>
            <a:endParaRPr lang="de-DE"/>
          </a:p>
        </p:txBody>
      </p:sp>
      <p:pic>
        <p:nvPicPr>
          <p:cNvPr id="4" name="Picture 3" descr="A graph of a running graph&#10;&#10;Description automatically generated with medium confidence">
            <a:extLst>
              <a:ext uri="{FF2B5EF4-FFF2-40B4-BE49-F238E27FC236}">
                <a16:creationId xmlns:a16="http://schemas.microsoft.com/office/drawing/2014/main" id="{2EDD2691-1DBF-1401-3F88-C29758F7203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653256"/>
            <a:ext cx="5943600" cy="3838575"/>
          </a:xfrm>
          <a:prstGeom prst="rect">
            <a:avLst/>
          </a:prstGeom>
          <a:noFill/>
          <a:ln>
            <a:noFill/>
          </a:ln>
        </p:spPr>
      </p:pic>
      <p:sp>
        <p:nvSpPr>
          <p:cNvPr id="5" name="Titel 4">
            <a:extLst>
              <a:ext uri="{FF2B5EF4-FFF2-40B4-BE49-F238E27FC236}">
                <a16:creationId xmlns:a16="http://schemas.microsoft.com/office/drawing/2014/main" id="{5A1FD1E7-6909-46DD-8DCD-1DBCF3D2ECA4}"/>
              </a:ext>
            </a:extLst>
          </p:cNvPr>
          <p:cNvSpPr>
            <a:spLocks noGrp="1"/>
          </p:cNvSpPr>
          <p:nvPr>
            <p:ph type="title"/>
          </p:nvPr>
        </p:nvSpPr>
        <p:spPr>
          <a:xfrm>
            <a:off x="2582426" y="140042"/>
            <a:ext cx="4119825" cy="422597"/>
          </a:xfrm>
        </p:spPr>
        <p:txBody>
          <a:bodyPr>
            <a:noAutofit/>
          </a:bodyPr>
          <a:lstStyle/>
          <a:p>
            <a:pPr algn="ctr"/>
            <a:r>
              <a:rPr lang="de-DE" dirty="0" err="1"/>
              <a:t>Fluorine</a:t>
            </a:r>
            <a:r>
              <a:rPr lang="de-DE" dirty="0"/>
              <a:t> </a:t>
            </a:r>
            <a:r>
              <a:rPr lang="de-DE" dirty="0" err="1"/>
              <a:t>mass</a:t>
            </a:r>
            <a:r>
              <a:rPr lang="de-DE" dirty="0"/>
              <a:t> </a:t>
            </a:r>
            <a:r>
              <a:rPr lang="de-DE" dirty="0" err="1"/>
              <a:t>balance</a:t>
            </a:r>
            <a:endParaRPr lang="de-DE" dirty="0"/>
          </a:p>
        </p:txBody>
      </p:sp>
    </p:spTree>
    <p:extLst>
      <p:ext uri="{BB962C8B-B14F-4D97-AF65-F5344CB8AC3E}">
        <p14:creationId xmlns:p14="http://schemas.microsoft.com/office/powerpoint/2010/main" val="336578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C0990A-4FAC-F667-4FD3-363F6A79479B}"/>
              </a:ext>
            </a:extLst>
          </p:cNvPr>
          <p:cNvSpPr>
            <a:spLocks noGrp="1"/>
          </p:cNvSpPr>
          <p:nvPr>
            <p:ph type="sldNum" sz="quarter" idx="12"/>
          </p:nvPr>
        </p:nvSpPr>
        <p:spPr/>
        <p:txBody>
          <a:bodyPr/>
          <a:lstStyle/>
          <a:p>
            <a:fld id="{61696EC4-B4CF-4701-AD06-A8439D6D8E12}" type="slidenum">
              <a:rPr lang="de-DE" smtClean="0"/>
              <a:t>15</a:t>
            </a:fld>
            <a:endParaRPr lang="de-DE"/>
          </a:p>
        </p:txBody>
      </p:sp>
      <p:sp>
        <p:nvSpPr>
          <p:cNvPr id="3" name="Title 2">
            <a:extLst>
              <a:ext uri="{FF2B5EF4-FFF2-40B4-BE49-F238E27FC236}">
                <a16:creationId xmlns:a16="http://schemas.microsoft.com/office/drawing/2014/main" id="{BB74B9B3-03A9-E566-7C69-6A9F799B72A8}"/>
              </a:ext>
            </a:extLst>
          </p:cNvPr>
          <p:cNvSpPr>
            <a:spLocks noGrp="1"/>
          </p:cNvSpPr>
          <p:nvPr>
            <p:ph type="title"/>
          </p:nvPr>
        </p:nvSpPr>
        <p:spPr>
          <a:xfrm>
            <a:off x="92675" y="0"/>
            <a:ext cx="8656037" cy="575811"/>
          </a:xfrm>
        </p:spPr>
        <p:txBody>
          <a:bodyPr>
            <a:noAutofit/>
          </a:bodyPr>
          <a:lstStyle/>
          <a:p>
            <a:pPr algn="ctr"/>
            <a:r>
              <a:rPr lang="en-GB" kern="100" dirty="0">
                <a:ea typeface="Times New Roman" panose="02020603050405020304" pitchFamily="18" charset="0"/>
              </a:rPr>
              <a:t>Fluorine mass emission rates from PFAS</a:t>
            </a:r>
            <a:endParaRPr lang="en-US" b="1" dirty="0"/>
          </a:p>
        </p:txBody>
      </p:sp>
      <p:pic>
        <p:nvPicPr>
          <p:cNvPr id="6" name="Picture 5" descr="A graph of a number of data&#10;&#10;Description automatically generated with medium confidence">
            <a:extLst>
              <a:ext uri="{FF2B5EF4-FFF2-40B4-BE49-F238E27FC236}">
                <a16:creationId xmlns:a16="http://schemas.microsoft.com/office/drawing/2014/main" id="{E4A96732-83E7-5E8D-F3EC-C811F00663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612321"/>
            <a:ext cx="5943600" cy="3910693"/>
          </a:xfrm>
          <a:prstGeom prst="rect">
            <a:avLst/>
          </a:prstGeom>
          <a:noFill/>
          <a:ln>
            <a:noFill/>
          </a:ln>
        </p:spPr>
      </p:pic>
    </p:spTree>
    <p:extLst>
      <p:ext uri="{BB962C8B-B14F-4D97-AF65-F5344CB8AC3E}">
        <p14:creationId xmlns:p14="http://schemas.microsoft.com/office/powerpoint/2010/main" val="3186070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1A418-5E54-CD10-A1BB-6D31C1AF4DD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BA122C-7E47-8D74-9751-5AF1FE4912BB}"/>
              </a:ext>
            </a:extLst>
          </p:cNvPr>
          <p:cNvSpPr>
            <a:spLocks noGrp="1"/>
          </p:cNvSpPr>
          <p:nvPr>
            <p:ph type="sldNum" sz="quarter" idx="12"/>
          </p:nvPr>
        </p:nvSpPr>
        <p:spPr/>
        <p:txBody>
          <a:bodyPr/>
          <a:lstStyle/>
          <a:p>
            <a:fld id="{61696EC4-B4CF-4701-AD06-A8439D6D8E12}" type="slidenum">
              <a:rPr lang="de-DE" smtClean="0"/>
              <a:t>16</a:t>
            </a:fld>
            <a:endParaRPr lang="de-DE"/>
          </a:p>
        </p:txBody>
      </p:sp>
      <p:sp>
        <p:nvSpPr>
          <p:cNvPr id="3" name="Title 2">
            <a:extLst>
              <a:ext uri="{FF2B5EF4-FFF2-40B4-BE49-F238E27FC236}">
                <a16:creationId xmlns:a16="http://schemas.microsoft.com/office/drawing/2014/main" id="{F52C78D5-BDA7-92EE-9368-17B9254A43F3}"/>
              </a:ext>
            </a:extLst>
          </p:cNvPr>
          <p:cNvSpPr>
            <a:spLocks noGrp="1"/>
          </p:cNvSpPr>
          <p:nvPr>
            <p:ph type="title"/>
          </p:nvPr>
        </p:nvSpPr>
        <p:spPr>
          <a:xfrm>
            <a:off x="92675" y="104870"/>
            <a:ext cx="8656037" cy="575811"/>
          </a:xfrm>
        </p:spPr>
        <p:txBody>
          <a:bodyPr>
            <a:noAutofit/>
          </a:bodyPr>
          <a:lstStyle/>
          <a:p>
            <a:pPr algn="ctr"/>
            <a:r>
              <a:rPr lang="en-GB" kern="100" dirty="0">
                <a:ea typeface="Times New Roman" panose="02020603050405020304" pitchFamily="18" charset="0"/>
              </a:rPr>
              <a:t>Fluorine mass emission rates from PFAS</a:t>
            </a:r>
            <a:endParaRPr lang="en-US" b="1" dirty="0"/>
          </a:p>
        </p:txBody>
      </p:sp>
      <p:pic>
        <p:nvPicPr>
          <p:cNvPr id="4" name="Picture 3" descr="A close-up of a graph&#10;&#10;Description automatically generated">
            <a:extLst>
              <a:ext uri="{FF2B5EF4-FFF2-40B4-BE49-F238E27FC236}">
                <a16:creationId xmlns:a16="http://schemas.microsoft.com/office/drawing/2014/main" id="{3174EC06-42CA-BCA9-F3A6-BAD7F473A4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680681"/>
            <a:ext cx="5943600" cy="3850498"/>
          </a:xfrm>
          <a:prstGeom prst="rect">
            <a:avLst/>
          </a:prstGeom>
          <a:noFill/>
          <a:ln>
            <a:noFill/>
          </a:ln>
        </p:spPr>
      </p:pic>
    </p:spTree>
    <p:extLst>
      <p:ext uri="{BB962C8B-B14F-4D97-AF65-F5344CB8AC3E}">
        <p14:creationId xmlns:p14="http://schemas.microsoft.com/office/powerpoint/2010/main" val="2606258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C60FC-0AFF-B03E-729E-C91A42BFB776}"/>
              </a:ext>
            </a:extLst>
          </p:cNvPr>
          <p:cNvSpPr>
            <a:spLocks noGrp="1"/>
          </p:cNvSpPr>
          <p:nvPr>
            <p:ph type="title"/>
          </p:nvPr>
        </p:nvSpPr>
        <p:spPr>
          <a:xfrm>
            <a:off x="628650" y="17501"/>
            <a:ext cx="7886700" cy="538553"/>
          </a:xfrm>
        </p:spPr>
        <p:txBody>
          <a:bodyPr>
            <a:normAutofit/>
          </a:bodyPr>
          <a:lstStyle/>
          <a:p>
            <a:pPr algn="ctr"/>
            <a:r>
              <a:rPr lang="en-US" dirty="0"/>
              <a:t>Results</a:t>
            </a:r>
            <a:endParaRPr lang="en-US" dirty="0">
              <a:solidFill>
                <a:srgbClr val="FF0000"/>
              </a:solidFill>
            </a:endParaRPr>
          </a:p>
        </p:txBody>
      </p:sp>
      <p:sp>
        <p:nvSpPr>
          <p:cNvPr id="3" name="Content Placeholder 2">
            <a:extLst>
              <a:ext uri="{FF2B5EF4-FFF2-40B4-BE49-F238E27FC236}">
                <a16:creationId xmlns:a16="http://schemas.microsoft.com/office/drawing/2014/main" id="{AD27E539-BB6C-0AF8-77FC-3CD70ADF66B4}"/>
              </a:ext>
            </a:extLst>
          </p:cNvPr>
          <p:cNvSpPr>
            <a:spLocks noGrp="1"/>
          </p:cNvSpPr>
          <p:nvPr>
            <p:ph idx="1"/>
          </p:nvPr>
        </p:nvSpPr>
        <p:spPr>
          <a:xfrm>
            <a:off x="628650" y="836613"/>
            <a:ext cx="7497192" cy="4080195"/>
          </a:xfrm>
        </p:spPr>
        <p:txBody>
          <a:bodyPr>
            <a:noAutofit/>
          </a:bodyPr>
          <a:lstStyle/>
          <a:p>
            <a:pPr marL="0" indent="0">
              <a:lnSpc>
                <a:spcPct val="150000"/>
              </a:lnSpc>
              <a:spcBef>
                <a:spcPts val="0"/>
              </a:spcBef>
              <a:buNone/>
            </a:pPr>
            <a:r>
              <a:rPr lang="en-US" sz="1200" b="1" kern="0" dirty="0">
                <a:latin typeface="+mj-lt"/>
                <a:cs typeface="Calibri Light" panose="020F0302020204030204" pitchFamily="34" charset="0"/>
              </a:rPr>
              <a:t>Targeted PFAS analysis:  </a:t>
            </a:r>
            <a:r>
              <a:rPr lang="en-US" sz="1200" kern="0" dirty="0">
                <a:latin typeface="+mj-lt"/>
                <a:cs typeface="Calibri Light" panose="020F0302020204030204" pitchFamily="34" charset="0"/>
              </a:rPr>
              <a:t>Statistical analysis of the PFAS emissions measurements indicated that PFOA was the only PFAS that was detected above the LOQ (0.20 ng/m</a:t>
            </a:r>
            <a:r>
              <a:rPr lang="en-US" sz="1200" kern="0" baseline="30000" dirty="0">
                <a:latin typeface="+mj-lt"/>
                <a:cs typeface="Calibri Light" panose="020F0302020204030204" pitchFamily="34" charset="0"/>
              </a:rPr>
              <a:t>3</a:t>
            </a:r>
            <a:r>
              <a:rPr lang="en-US" sz="1200" kern="0" dirty="0">
                <a:latin typeface="+mj-lt"/>
                <a:cs typeface="Calibri Light" panose="020F0302020204030204" pitchFamily="34" charset="0"/>
              </a:rPr>
              <a:t>) in the stack gas sample in the 1095°C FP combustion test.  This result is not considered definitive, however, as PFOA was also detected in 8 other combustion test samples where the FP was not fed (at levels ranging </a:t>
            </a:r>
            <a:r>
              <a:rPr lang="en-US" sz="1200" kern="0">
                <a:latin typeface="+mj-lt"/>
                <a:cs typeface="Calibri Light" panose="020F0302020204030204" pitchFamily="34" charset="0"/>
              </a:rPr>
              <a:t>from 0.04 -</a:t>
            </a:r>
            <a:r>
              <a:rPr lang="en-US" sz="1200" kern="0" dirty="0">
                <a:latin typeface="+mj-lt"/>
                <a:cs typeface="Calibri Light" panose="020F0302020204030204" pitchFamily="34" charset="0"/>
              </a:rPr>
              <a:t>1.19 ng/m</a:t>
            </a:r>
            <a:r>
              <a:rPr lang="en-US" sz="1200" kern="0" baseline="30000" dirty="0">
                <a:latin typeface="+mj-lt"/>
                <a:cs typeface="Calibri Light" panose="020F0302020204030204" pitchFamily="34" charset="0"/>
              </a:rPr>
              <a:t>3</a:t>
            </a:r>
            <a:r>
              <a:rPr lang="en-US" sz="1200" kern="0" dirty="0">
                <a:latin typeface="+mj-lt"/>
                <a:cs typeface="Calibri Light" panose="020F0302020204030204" pitchFamily="34" charset="0"/>
              </a:rPr>
              <a:t>).</a:t>
            </a:r>
          </a:p>
          <a:p>
            <a:pPr marL="0" indent="0">
              <a:lnSpc>
                <a:spcPct val="150000"/>
              </a:lnSpc>
              <a:spcBef>
                <a:spcPts val="0"/>
              </a:spcBef>
              <a:buNone/>
            </a:pPr>
            <a:r>
              <a:rPr lang="en-US" sz="1200" b="1" kern="0" dirty="0">
                <a:latin typeface="+mj-lt"/>
                <a:cs typeface="Calibri Light" panose="020F0302020204030204" pitchFamily="34" charset="0"/>
              </a:rPr>
              <a:t>PFAS analysis of wastewater and ash residue:  </a:t>
            </a:r>
            <a:r>
              <a:rPr lang="en-US" sz="1200" kern="0" dirty="0">
                <a:latin typeface="+mj-lt"/>
                <a:cs typeface="Calibri Light" panose="020F0302020204030204" pitchFamily="34" charset="0"/>
              </a:rPr>
              <a:t>Statistical analysis of the wastewater and ash residue samples indicated that PFBS and PFOS were detected above the LOQ.  These results are questionable given that the FP fed did not contain measurable amounts of sulfur.  The source of the PFBS and PFOS may be memory effects or the presence of traces of sulfur in the wood chips fed to support the combustion process.</a:t>
            </a:r>
          </a:p>
          <a:p>
            <a:pPr marL="0" indent="0">
              <a:lnSpc>
                <a:spcPct val="150000"/>
              </a:lnSpc>
              <a:spcBef>
                <a:spcPts val="0"/>
              </a:spcBef>
              <a:buNone/>
            </a:pPr>
            <a:r>
              <a:rPr lang="en-US" sz="1200" b="1" kern="0" dirty="0">
                <a:latin typeface="+mj-lt"/>
                <a:cs typeface="Calibri Light" panose="020F0302020204030204" pitchFamily="34" charset="0"/>
              </a:rPr>
              <a:t>Trifluoroacetic acid:  </a:t>
            </a:r>
            <a:r>
              <a:rPr lang="en-US" sz="1200" kern="0" dirty="0">
                <a:latin typeface="+mj-lt"/>
                <a:ea typeface="Times New Roman" panose="02020603050405020304" pitchFamily="18" charset="0"/>
                <a:cs typeface="Calibri Light" panose="020F0302020204030204" pitchFamily="34" charset="0"/>
              </a:rPr>
              <a:t>TFA was not detected at a reporting limit of 50 ng/m</a:t>
            </a:r>
            <a:r>
              <a:rPr lang="en-US" sz="1200" kern="0" baseline="30000" dirty="0">
                <a:latin typeface="+mj-lt"/>
                <a:ea typeface="Times New Roman" panose="02020603050405020304" pitchFamily="18" charset="0"/>
                <a:cs typeface="Calibri Light" panose="020F0302020204030204" pitchFamily="34" charset="0"/>
              </a:rPr>
              <a:t>3</a:t>
            </a:r>
            <a:r>
              <a:rPr lang="en-US" sz="1200" kern="0" dirty="0">
                <a:latin typeface="+mj-lt"/>
                <a:ea typeface="Times New Roman" panose="02020603050405020304" pitchFamily="18" charset="0"/>
                <a:cs typeface="Calibri Light" panose="020F0302020204030204" pitchFamily="34" charset="0"/>
              </a:rPr>
              <a:t>.</a:t>
            </a:r>
            <a:endParaRPr lang="en-US" sz="1200" kern="0" dirty="0">
              <a:latin typeface="+mj-lt"/>
              <a:ea typeface="Calibri" panose="020F0502020204030204" pitchFamily="34" charset="0"/>
              <a:cs typeface="Calibri Light" panose="020F0302020204030204" pitchFamily="34" charset="0"/>
            </a:endParaRPr>
          </a:p>
          <a:p>
            <a:pPr marL="0" indent="0">
              <a:lnSpc>
                <a:spcPct val="150000"/>
              </a:lnSpc>
              <a:buNone/>
            </a:pPr>
            <a:r>
              <a:rPr lang="en-US" sz="1200" b="1" kern="0" dirty="0">
                <a:latin typeface="+mj-lt"/>
                <a:cs typeface="Calibri Light" panose="020F0302020204030204" pitchFamily="34" charset="0"/>
              </a:rPr>
              <a:t>GC-MS analysis for short chain fluorocarbons:  </a:t>
            </a:r>
            <a:r>
              <a:rPr lang="en-US" sz="1200" kern="0" dirty="0">
                <a:latin typeface="+mj-lt"/>
                <a:cs typeface="Calibri Light" panose="020F0302020204030204" pitchFamily="34" charset="0"/>
              </a:rPr>
              <a:t>C</a:t>
            </a:r>
            <a:r>
              <a:rPr lang="en-US" sz="1200" kern="0" baseline="-25000" dirty="0">
                <a:latin typeface="+mj-lt"/>
                <a:cs typeface="Calibri Light" panose="020F0302020204030204" pitchFamily="34" charset="0"/>
              </a:rPr>
              <a:t>1</a:t>
            </a:r>
            <a:r>
              <a:rPr lang="en-US" sz="1200" kern="0" dirty="0">
                <a:latin typeface="+mj-lt"/>
                <a:cs typeface="Calibri Light" panose="020F0302020204030204" pitchFamily="34" charset="0"/>
              </a:rPr>
              <a:t>-C</a:t>
            </a:r>
            <a:r>
              <a:rPr lang="en-US" sz="1200" kern="0" baseline="-25000" dirty="0">
                <a:latin typeface="+mj-lt"/>
                <a:cs typeface="Calibri Light" panose="020F0302020204030204" pitchFamily="34" charset="0"/>
              </a:rPr>
              <a:t>3</a:t>
            </a:r>
            <a:r>
              <a:rPr lang="en-US" sz="1200" kern="0" dirty="0">
                <a:latin typeface="+mj-lt"/>
                <a:cs typeface="Calibri Light" panose="020F0302020204030204" pitchFamily="34" charset="0"/>
              </a:rPr>
              <a:t> fluorocarbons were non detected in the flue gases at LOQs ranging from 5 - </a:t>
            </a:r>
            <a:r>
              <a:rPr lang="en-US" sz="1200" dirty="0">
                <a:latin typeface="+mj-lt"/>
                <a:ea typeface="Times New Roman" panose="02020603050405020304" pitchFamily="18" charset="0"/>
              </a:rPr>
              <a:t>40 </a:t>
            </a:r>
            <a:r>
              <a:rPr lang="en-US" sz="1200" dirty="0">
                <a:latin typeface="Symbol" panose="05050102010706020507" pitchFamily="18" charset="2"/>
                <a:ea typeface="Times New Roman" panose="02020603050405020304" pitchFamily="18" charset="0"/>
              </a:rPr>
              <a:t>m</a:t>
            </a:r>
            <a:r>
              <a:rPr lang="en-US" sz="1200" dirty="0">
                <a:latin typeface="+mj-lt"/>
                <a:ea typeface="Times New Roman" panose="02020603050405020304" pitchFamily="18" charset="0"/>
              </a:rPr>
              <a:t>g/m</a:t>
            </a:r>
            <a:r>
              <a:rPr lang="en-US" sz="1200" kern="0" baseline="30000" dirty="0">
                <a:latin typeface="+mj-lt"/>
                <a:ea typeface="Times New Roman" panose="02020603050405020304" pitchFamily="18" charset="0"/>
                <a:cs typeface="Calibri Light" panose="020F0302020204030204" pitchFamily="34" charset="0"/>
              </a:rPr>
              <a:t>3</a:t>
            </a:r>
            <a:r>
              <a:rPr lang="en-US" sz="1200" dirty="0">
                <a:latin typeface="+mj-lt"/>
                <a:ea typeface="Times New Roman" panose="02020603050405020304" pitchFamily="18" charset="0"/>
              </a:rPr>
              <a:t>.</a:t>
            </a:r>
          </a:p>
          <a:p>
            <a:pPr marL="0" indent="0">
              <a:lnSpc>
                <a:spcPct val="150000"/>
              </a:lnSpc>
              <a:buNone/>
            </a:pPr>
            <a:r>
              <a:rPr lang="en-US" sz="1200" b="1" kern="0" dirty="0">
                <a:latin typeface="+mj-lt"/>
                <a:ea typeface="Times New Roman" panose="02020603050405020304" pitchFamily="18" charset="0"/>
                <a:cs typeface="Calibri Light" panose="020F0302020204030204" pitchFamily="34" charset="0"/>
              </a:rPr>
              <a:t>Fluorine Recovery:  </a:t>
            </a:r>
            <a:r>
              <a:rPr lang="en-US" sz="1200" kern="0" dirty="0">
                <a:latin typeface="+mj-lt"/>
                <a:ea typeface="Times New Roman" panose="02020603050405020304" pitchFamily="18" charset="0"/>
                <a:cs typeface="Calibri Light" panose="020F0302020204030204" pitchFamily="34" charset="0"/>
              </a:rPr>
              <a:t>Fluorine recoveries ranged from 70 to 80% using Tunable Diode Laser detection of HF - provides strong evidence for mineralization of the fluoropolymer feed mixture.</a:t>
            </a:r>
          </a:p>
        </p:txBody>
      </p:sp>
      <p:sp>
        <p:nvSpPr>
          <p:cNvPr id="4" name="Slide Number Placeholder 3">
            <a:extLst>
              <a:ext uri="{FF2B5EF4-FFF2-40B4-BE49-F238E27FC236}">
                <a16:creationId xmlns:a16="http://schemas.microsoft.com/office/drawing/2014/main" id="{27D68401-B339-4F1B-D7A4-AD69F88302BC}"/>
              </a:ext>
            </a:extLst>
          </p:cNvPr>
          <p:cNvSpPr>
            <a:spLocks noGrp="1"/>
          </p:cNvSpPr>
          <p:nvPr>
            <p:ph type="sldNum" sz="quarter" idx="12"/>
          </p:nvPr>
        </p:nvSpPr>
        <p:spPr/>
        <p:txBody>
          <a:bodyPr/>
          <a:lstStyle/>
          <a:p>
            <a:fld id="{63CEB87D-D328-40D1-A9E6-5F7491E0EA9B}" type="slidenum">
              <a:rPr lang="en-US" smtClean="0"/>
              <a:t>17</a:t>
            </a:fld>
            <a:endParaRPr lang="en-US"/>
          </a:p>
        </p:txBody>
      </p:sp>
    </p:spTree>
    <p:extLst>
      <p:ext uri="{BB962C8B-B14F-4D97-AF65-F5344CB8AC3E}">
        <p14:creationId xmlns:p14="http://schemas.microsoft.com/office/powerpoint/2010/main" val="284515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B3DFED-A994-BE9F-1C56-AF09F64F2301}"/>
              </a:ext>
            </a:extLst>
          </p:cNvPr>
          <p:cNvSpPr>
            <a:spLocks noGrp="1"/>
          </p:cNvSpPr>
          <p:nvPr>
            <p:ph type="title"/>
          </p:nvPr>
        </p:nvSpPr>
        <p:spPr>
          <a:xfrm>
            <a:off x="628650" y="30990"/>
            <a:ext cx="7886700" cy="654810"/>
          </a:xfrm>
        </p:spPr>
        <p:txBody>
          <a:bodyPr>
            <a:normAutofit/>
          </a:bodyPr>
          <a:lstStyle/>
          <a:p>
            <a:pPr algn="ctr"/>
            <a:r>
              <a:rPr lang="en-US" dirty="0"/>
              <a:t>Conclusions</a:t>
            </a:r>
            <a:endParaRPr lang="en-US" dirty="0">
              <a:solidFill>
                <a:srgbClr val="FF0000"/>
              </a:solidFill>
            </a:endParaRPr>
          </a:p>
        </p:txBody>
      </p:sp>
      <p:sp>
        <p:nvSpPr>
          <p:cNvPr id="5" name="Content Placeholder 4">
            <a:extLst>
              <a:ext uri="{FF2B5EF4-FFF2-40B4-BE49-F238E27FC236}">
                <a16:creationId xmlns:a16="http://schemas.microsoft.com/office/drawing/2014/main" id="{D978FCCE-8E80-C4F0-713F-B86122F650FF}"/>
              </a:ext>
            </a:extLst>
          </p:cNvPr>
          <p:cNvSpPr>
            <a:spLocks noGrp="1"/>
          </p:cNvSpPr>
          <p:nvPr>
            <p:ph idx="1"/>
          </p:nvPr>
        </p:nvSpPr>
        <p:spPr>
          <a:xfrm>
            <a:off x="461833" y="685800"/>
            <a:ext cx="8336177" cy="3960341"/>
          </a:xfrm>
        </p:spPr>
        <p:txBody>
          <a:bodyPr>
            <a:noAutofit/>
          </a:bodyPr>
          <a:lstStyle/>
          <a:p>
            <a:pPr>
              <a:lnSpc>
                <a:spcPct val="150000"/>
              </a:lnSpc>
              <a:spcBef>
                <a:spcPts val="0"/>
              </a:spcBef>
            </a:pPr>
            <a:r>
              <a:rPr lang="en-US" sz="1500" kern="0" dirty="0">
                <a:latin typeface="Arial" panose="020B0604020202020204" pitchFamily="34" charset="0"/>
                <a:ea typeface="Times New Roman" panose="02020603050405020304" pitchFamily="18" charset="0"/>
                <a:cs typeface="Arial" panose="020B0604020202020204" pitchFamily="34" charset="0"/>
              </a:rPr>
              <a:t>Fluoropolymers in incinerators operated according to the EU Directive regulations are converted to inorganic fluorides and carbon dioxide.  </a:t>
            </a:r>
          </a:p>
          <a:p>
            <a:pPr>
              <a:lnSpc>
                <a:spcPct val="150000"/>
              </a:lnSpc>
              <a:spcBef>
                <a:spcPts val="0"/>
              </a:spcBef>
            </a:pPr>
            <a:r>
              <a:rPr lang="en-US" sz="1500" kern="0" dirty="0">
                <a:latin typeface="Arial" panose="020B0604020202020204" pitchFamily="34" charset="0"/>
                <a:ea typeface="Times New Roman" panose="02020603050405020304" pitchFamily="18" charset="0"/>
                <a:cs typeface="Arial" panose="020B0604020202020204" pitchFamily="34" charset="0"/>
              </a:rPr>
              <a:t>Statistical analysis of the combustion runs demonstrated that PFOA was the only detectable PFAS in the gas stream.  Seven other PFAS were detected in the FP combustion runs but were considered outliers in the statistical analysis.  </a:t>
            </a:r>
          </a:p>
          <a:p>
            <a:pPr>
              <a:lnSpc>
                <a:spcPct val="150000"/>
              </a:lnSpc>
              <a:spcBef>
                <a:spcPts val="0"/>
              </a:spcBef>
            </a:pPr>
            <a:r>
              <a:rPr lang="en-US" sz="1500" kern="0" dirty="0">
                <a:latin typeface="Arial" panose="020B0604020202020204" pitchFamily="34" charset="0"/>
                <a:ea typeface="Times New Roman" panose="02020603050405020304" pitchFamily="18" charset="0"/>
                <a:cs typeface="Arial" panose="020B0604020202020204" pitchFamily="34" charset="0"/>
              </a:rPr>
              <a:t>Inorganic fluorides were detected as hydrogen fluoride (between 70 to 80 wt. % F recovery).  Lower F recoveries at 1095°C suggest that F feed rate may not have been well controlled.</a:t>
            </a:r>
          </a:p>
          <a:p>
            <a:pPr>
              <a:lnSpc>
                <a:spcPct val="150000"/>
              </a:lnSpc>
              <a:spcBef>
                <a:spcPts val="0"/>
              </a:spcBef>
            </a:pPr>
            <a:r>
              <a:rPr lang="en-US" sz="1500" kern="0" dirty="0">
                <a:latin typeface="Arial" panose="020B0604020202020204" pitchFamily="34" charset="0"/>
                <a:ea typeface="Times New Roman" panose="02020603050405020304" pitchFamily="18" charset="0"/>
                <a:cs typeface="Arial" panose="020B0604020202020204" pitchFamily="34" charset="0"/>
              </a:rPr>
              <a:t>The decrease in PCC temperature from 1095°C to 860°C did not show an increase </a:t>
            </a:r>
            <a:r>
              <a:rPr lang="en-US" sz="1500" kern="0">
                <a:latin typeface="Arial" panose="020B0604020202020204" pitchFamily="34" charset="0"/>
                <a:ea typeface="Times New Roman" panose="02020603050405020304" pitchFamily="18" charset="0"/>
                <a:cs typeface="Arial" panose="020B0604020202020204" pitchFamily="34" charset="0"/>
              </a:rPr>
              <a:t>in PFAS, TFA, </a:t>
            </a:r>
            <a:r>
              <a:rPr lang="en-US" sz="1500" kern="0" dirty="0">
                <a:latin typeface="Arial" panose="020B0604020202020204" pitchFamily="34" charset="0"/>
                <a:ea typeface="Times New Roman" panose="02020603050405020304" pitchFamily="18" charset="0"/>
                <a:cs typeface="Arial" panose="020B0604020202020204" pitchFamily="34" charset="0"/>
              </a:rPr>
              <a:t>or C</a:t>
            </a:r>
            <a:r>
              <a:rPr lang="en-US" sz="1500" kern="0" baseline="-25000" dirty="0">
                <a:latin typeface="Arial" panose="020B0604020202020204" pitchFamily="34" charset="0"/>
                <a:ea typeface="Times New Roman" panose="02020603050405020304" pitchFamily="18" charset="0"/>
                <a:cs typeface="Arial" panose="020B0604020202020204" pitchFamily="34" charset="0"/>
              </a:rPr>
              <a:t>1</a:t>
            </a:r>
            <a:r>
              <a:rPr lang="en-US" sz="1500" kern="0" dirty="0">
                <a:latin typeface="Arial" panose="020B0604020202020204" pitchFamily="34" charset="0"/>
                <a:ea typeface="Times New Roman" panose="02020603050405020304" pitchFamily="18" charset="0"/>
                <a:cs typeface="Arial" panose="020B0604020202020204" pitchFamily="34" charset="0"/>
              </a:rPr>
              <a:t>-C</a:t>
            </a:r>
            <a:r>
              <a:rPr lang="en-US" sz="1500" kern="0" baseline="-25000" dirty="0">
                <a:latin typeface="Arial" panose="020B0604020202020204" pitchFamily="34" charset="0"/>
                <a:ea typeface="Times New Roman" panose="02020603050405020304" pitchFamily="18" charset="0"/>
                <a:cs typeface="Arial" panose="020B0604020202020204" pitchFamily="34" charset="0"/>
              </a:rPr>
              <a:t>3</a:t>
            </a:r>
            <a:r>
              <a:rPr lang="en-US" sz="1500" kern="0" dirty="0">
                <a:latin typeface="Arial" panose="020B0604020202020204" pitchFamily="34" charset="0"/>
                <a:ea typeface="Times New Roman" panose="02020603050405020304" pitchFamily="18" charset="0"/>
                <a:cs typeface="Arial" panose="020B0604020202020204" pitchFamily="34" charset="0"/>
              </a:rPr>
              <a:t> emissions.</a:t>
            </a:r>
          </a:p>
          <a:p>
            <a:pPr>
              <a:lnSpc>
                <a:spcPct val="150000"/>
              </a:lnSpc>
              <a:spcBef>
                <a:spcPts val="0"/>
              </a:spcBef>
            </a:pPr>
            <a:r>
              <a:rPr lang="en-US" sz="1500" kern="0" dirty="0">
                <a:latin typeface="Arial" panose="020B0604020202020204" pitchFamily="34" charset="0"/>
                <a:ea typeface="Times New Roman" panose="02020603050405020304" pitchFamily="18" charset="0"/>
                <a:cs typeface="Arial" panose="020B0604020202020204" pitchFamily="34" charset="0"/>
              </a:rPr>
              <a:t>Fluoropolymers pose low risk to human health and the environment at their end of life when incinerated.</a:t>
            </a:r>
          </a:p>
        </p:txBody>
      </p:sp>
      <p:sp>
        <p:nvSpPr>
          <p:cNvPr id="2" name="Slide Number Placeholder 1">
            <a:extLst>
              <a:ext uri="{FF2B5EF4-FFF2-40B4-BE49-F238E27FC236}">
                <a16:creationId xmlns:a16="http://schemas.microsoft.com/office/drawing/2014/main" id="{FE4432C7-E521-0816-7F67-40B914A6F0BB}"/>
              </a:ext>
            </a:extLst>
          </p:cNvPr>
          <p:cNvSpPr>
            <a:spLocks noGrp="1"/>
          </p:cNvSpPr>
          <p:nvPr>
            <p:ph type="sldNum" sz="quarter" idx="12"/>
          </p:nvPr>
        </p:nvSpPr>
        <p:spPr/>
        <p:txBody>
          <a:bodyPr/>
          <a:lstStyle/>
          <a:p>
            <a:fld id="{63CEB87D-D328-40D1-A9E6-5F7491E0EA9B}" type="slidenum">
              <a:rPr lang="en-US" smtClean="0"/>
              <a:t>18</a:t>
            </a:fld>
            <a:endParaRPr lang="en-US" dirty="0"/>
          </a:p>
        </p:txBody>
      </p:sp>
    </p:spTree>
    <p:extLst>
      <p:ext uri="{BB962C8B-B14F-4D97-AF65-F5344CB8AC3E}">
        <p14:creationId xmlns:p14="http://schemas.microsoft.com/office/powerpoint/2010/main" val="2935642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39D4-E3BE-606C-4ACA-9ADBFCD25A5B}"/>
              </a:ext>
            </a:extLst>
          </p:cNvPr>
          <p:cNvSpPr>
            <a:spLocks noGrp="1"/>
          </p:cNvSpPr>
          <p:nvPr>
            <p:ph type="title"/>
          </p:nvPr>
        </p:nvSpPr>
        <p:spPr>
          <a:xfrm>
            <a:off x="1310400" y="160611"/>
            <a:ext cx="6869178" cy="575989"/>
          </a:xfrm>
        </p:spPr>
        <p:txBody>
          <a:bodyPr>
            <a:normAutofit/>
          </a:bodyPr>
          <a:lstStyle/>
          <a:p>
            <a:pPr algn="ctr"/>
            <a:r>
              <a:rPr lang="en-US" dirty="0"/>
              <a:t>Acknowledgements</a:t>
            </a:r>
          </a:p>
        </p:txBody>
      </p:sp>
      <p:sp>
        <p:nvSpPr>
          <p:cNvPr id="3" name="Content Placeholder 2">
            <a:extLst>
              <a:ext uri="{FF2B5EF4-FFF2-40B4-BE49-F238E27FC236}">
                <a16:creationId xmlns:a16="http://schemas.microsoft.com/office/drawing/2014/main" id="{9B584650-FED8-CC7C-96A4-E88828094D5F}"/>
              </a:ext>
            </a:extLst>
          </p:cNvPr>
          <p:cNvSpPr>
            <a:spLocks noGrp="1"/>
          </p:cNvSpPr>
          <p:nvPr>
            <p:ph idx="1"/>
          </p:nvPr>
        </p:nvSpPr>
        <p:spPr/>
        <p:txBody>
          <a:bodyPr/>
          <a:lstStyle/>
          <a:p>
            <a:pPr marL="0" indent="0" algn="ctr">
              <a:buNone/>
            </a:pPr>
            <a:endParaRPr lang="en-US" sz="1800" dirty="0">
              <a:latin typeface="+mj-lt"/>
            </a:endParaRPr>
          </a:p>
          <a:p>
            <a:pPr marL="0" indent="0" algn="ctr">
              <a:buNone/>
            </a:pPr>
            <a:r>
              <a:rPr lang="en-US" sz="1800" dirty="0">
                <a:latin typeface="+mj-lt"/>
              </a:rPr>
              <a:t>This study was funded by </a:t>
            </a:r>
            <a:r>
              <a:rPr lang="en-US" sz="1800" dirty="0">
                <a:solidFill>
                  <a:srgbClr val="595959"/>
                </a:solidFill>
                <a:latin typeface="+mj-lt"/>
              </a:rPr>
              <a:t>Gujarat Fluorochemicals GmbH</a:t>
            </a:r>
          </a:p>
          <a:p>
            <a:pPr marL="0" indent="0" algn="ctr">
              <a:buNone/>
            </a:pPr>
            <a:endParaRPr lang="en-US" sz="1800" b="1" dirty="0">
              <a:solidFill>
                <a:srgbClr val="595959"/>
              </a:solidFill>
              <a:latin typeface="+mj-lt"/>
            </a:endParaRPr>
          </a:p>
          <a:p>
            <a:pPr marL="0" indent="0" algn="ctr">
              <a:buNone/>
            </a:pPr>
            <a:r>
              <a:rPr lang="en-US" sz="1800" dirty="0">
                <a:solidFill>
                  <a:srgbClr val="595959"/>
                </a:solidFill>
                <a:latin typeface="+mj-lt"/>
              </a:rPr>
              <a:t>For further information, contact:</a:t>
            </a:r>
          </a:p>
          <a:p>
            <a:pPr marL="0" indent="0" algn="ctr">
              <a:buNone/>
            </a:pPr>
            <a:r>
              <a:rPr lang="en-US" sz="1800" dirty="0">
                <a:solidFill>
                  <a:srgbClr val="595959"/>
                </a:solidFill>
                <a:latin typeface="+mj-lt"/>
              </a:rPr>
              <a:t>Deepak Kapoor: dkapoor@gfl.co.in</a:t>
            </a:r>
          </a:p>
          <a:p>
            <a:pPr marL="0" indent="0" algn="ctr">
              <a:buNone/>
            </a:pPr>
            <a:r>
              <a:rPr lang="en-US" sz="1800" dirty="0">
                <a:solidFill>
                  <a:srgbClr val="595959"/>
                </a:solidFill>
                <a:latin typeface="+mj-lt"/>
              </a:rPr>
              <a:t>Phil Taylor: </a:t>
            </a:r>
            <a:r>
              <a:rPr lang="en-US" sz="1800" dirty="0">
                <a:solidFill>
                  <a:srgbClr val="595959"/>
                </a:solidFill>
                <a:latin typeface="+mj-lt"/>
                <a:hlinkClick r:id="rId2"/>
              </a:rPr>
              <a:t>Taylorphd6397@gmail.com</a:t>
            </a:r>
            <a:endParaRPr lang="en-US" sz="1800" dirty="0">
              <a:solidFill>
                <a:srgbClr val="595959"/>
              </a:solidFill>
              <a:latin typeface="+mj-lt"/>
            </a:endParaRPr>
          </a:p>
          <a:p>
            <a:pPr marL="0" indent="0" algn="ctr">
              <a:buNone/>
            </a:pPr>
            <a:r>
              <a:rPr lang="en-US" sz="1800" dirty="0">
                <a:solidFill>
                  <a:srgbClr val="595959"/>
                </a:solidFill>
                <a:latin typeface="+mj-lt"/>
              </a:rPr>
              <a:t>Hans-Joachim </a:t>
            </a:r>
            <a:r>
              <a:rPr lang="en-US" sz="1800" dirty="0" err="1">
                <a:solidFill>
                  <a:srgbClr val="595959"/>
                </a:solidFill>
                <a:latin typeface="+mj-lt"/>
              </a:rPr>
              <a:t>Gehrmann</a:t>
            </a:r>
            <a:r>
              <a:rPr lang="en-US" sz="1800" dirty="0">
                <a:solidFill>
                  <a:srgbClr val="595959"/>
                </a:solidFill>
                <a:latin typeface="+mj-lt"/>
              </a:rPr>
              <a:t>:  </a:t>
            </a:r>
            <a:r>
              <a:rPr lang="en-US" sz="1800" dirty="0">
                <a:solidFill>
                  <a:srgbClr val="595959"/>
                </a:solidFill>
                <a:latin typeface="+mj-lt"/>
                <a:hlinkClick r:id="rId3"/>
              </a:rPr>
              <a:t>Hans-Joachim.Gehrmann@kit.edu</a:t>
            </a:r>
            <a:endParaRPr lang="en-US" sz="1800" dirty="0">
              <a:solidFill>
                <a:srgbClr val="595959"/>
              </a:solidFill>
              <a:latin typeface="+mj-lt"/>
            </a:endParaRPr>
          </a:p>
          <a:p>
            <a:pPr marL="0" indent="0" algn="ctr">
              <a:buNone/>
            </a:pPr>
            <a:endParaRPr lang="en-US" dirty="0">
              <a:latin typeface="+mj-lt"/>
            </a:endParaRPr>
          </a:p>
        </p:txBody>
      </p:sp>
      <p:sp>
        <p:nvSpPr>
          <p:cNvPr id="4" name="Slide Number Placeholder 3">
            <a:extLst>
              <a:ext uri="{FF2B5EF4-FFF2-40B4-BE49-F238E27FC236}">
                <a16:creationId xmlns:a16="http://schemas.microsoft.com/office/drawing/2014/main" id="{038F63AF-9F9A-F539-2406-A06EBF3A10E3}"/>
              </a:ext>
            </a:extLst>
          </p:cNvPr>
          <p:cNvSpPr>
            <a:spLocks noGrp="1"/>
          </p:cNvSpPr>
          <p:nvPr>
            <p:ph type="sldNum" sz="quarter" idx="12"/>
          </p:nvPr>
        </p:nvSpPr>
        <p:spPr/>
        <p:txBody>
          <a:bodyPr/>
          <a:lstStyle/>
          <a:p>
            <a:fld id="{63CEB87D-D328-40D1-A9E6-5F7491E0EA9B}" type="slidenum">
              <a:rPr lang="en-US" smtClean="0"/>
              <a:t>19</a:t>
            </a:fld>
            <a:endParaRPr lang="en-US"/>
          </a:p>
        </p:txBody>
      </p:sp>
    </p:spTree>
    <p:extLst>
      <p:ext uri="{BB962C8B-B14F-4D97-AF65-F5344CB8AC3E}">
        <p14:creationId xmlns:p14="http://schemas.microsoft.com/office/powerpoint/2010/main" val="1703207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A9E05A-C85D-FED5-EF02-5F6DE2950331}"/>
              </a:ext>
            </a:extLst>
          </p:cNvPr>
          <p:cNvSpPr>
            <a:spLocks noGrp="1"/>
          </p:cNvSpPr>
          <p:nvPr>
            <p:ph type="ctrTitle"/>
          </p:nvPr>
        </p:nvSpPr>
        <p:spPr>
          <a:xfrm>
            <a:off x="1143000" y="3399652"/>
            <a:ext cx="6858000" cy="672054"/>
          </a:xfrm>
        </p:spPr>
        <p:txBody>
          <a:bodyPr>
            <a:normAutofit/>
          </a:bodyPr>
          <a:lstStyle/>
          <a:p>
            <a:r>
              <a:rPr lang="de-DE" sz="3000" dirty="0"/>
              <a:t>Questions?</a:t>
            </a:r>
            <a:endParaRPr lang="en-US" sz="3000" dirty="0"/>
          </a:p>
        </p:txBody>
      </p:sp>
      <p:sp>
        <p:nvSpPr>
          <p:cNvPr id="2" name="Slide Number Placeholder 1">
            <a:extLst>
              <a:ext uri="{FF2B5EF4-FFF2-40B4-BE49-F238E27FC236}">
                <a16:creationId xmlns:a16="http://schemas.microsoft.com/office/drawing/2014/main" id="{FECB26D4-EA31-B2C8-2ACE-663B04372C13}"/>
              </a:ext>
            </a:extLst>
          </p:cNvPr>
          <p:cNvSpPr>
            <a:spLocks noGrp="1"/>
          </p:cNvSpPr>
          <p:nvPr>
            <p:ph type="sldNum" sz="quarter" idx="12"/>
          </p:nvPr>
        </p:nvSpPr>
        <p:spPr/>
        <p:txBody>
          <a:bodyPr/>
          <a:lstStyle/>
          <a:p>
            <a:fld id="{63CEB87D-D328-40D1-A9E6-5F7491E0EA9B}" type="slidenum">
              <a:rPr lang="en-US" smtClean="0"/>
              <a:t>20</a:t>
            </a:fld>
            <a:endParaRPr lang="en-US" dirty="0"/>
          </a:p>
        </p:txBody>
      </p:sp>
      <p:grpSp>
        <p:nvGrpSpPr>
          <p:cNvPr id="5" name="Gruppieren 4"/>
          <p:cNvGrpSpPr/>
          <p:nvPr/>
        </p:nvGrpSpPr>
        <p:grpSpPr>
          <a:xfrm>
            <a:off x="3044359" y="483554"/>
            <a:ext cx="3388311" cy="2916098"/>
            <a:chOff x="2429880" y="2026564"/>
            <a:chExt cx="3388311" cy="2916098"/>
          </a:xfrm>
        </p:grpSpPr>
        <p:pic>
          <p:nvPicPr>
            <p:cNvPr id="6" name="Grafik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084349" y="2026564"/>
              <a:ext cx="2733842" cy="2916098"/>
            </a:xfrm>
            <a:prstGeom prst="rect">
              <a:avLst/>
            </a:prstGeom>
          </p:spPr>
        </p:pic>
        <p:sp>
          <p:nvSpPr>
            <p:cNvPr id="7" name="Rechteck 6"/>
            <p:cNvSpPr/>
            <p:nvPr/>
          </p:nvSpPr>
          <p:spPr>
            <a:xfrm>
              <a:off x="2429880" y="3226766"/>
              <a:ext cx="2021390" cy="959820"/>
            </a:xfrm>
            <a:prstGeom prst="rect">
              <a:avLst/>
            </a:prstGeom>
            <a:noFill/>
          </p:spPr>
          <p:txBody>
            <a:bodyPr wrap="square" lIns="91440" tIns="45720" rIns="91440" bIns="45720">
              <a:prstTxWarp prst="textWave4">
                <a:avLst/>
              </a:prstTxWarp>
              <a:spAutoFit/>
            </a:bodyPr>
            <a:lstStyle/>
            <a:p>
              <a:r>
                <a:rPr lang="de-DE" sz="2800" b="1" dirty="0" err="1">
                  <a:solidFill>
                    <a:srgbClr val="00B050"/>
                  </a:solidFill>
                  <a:latin typeface="Ink Free" panose="03080402000500000000" pitchFamily="66" charset="0"/>
                </a:rPr>
                <a:t>for</a:t>
              </a:r>
              <a:r>
                <a:rPr lang="de-DE" sz="2800" b="1" dirty="0">
                  <a:solidFill>
                    <a:srgbClr val="00B050"/>
                  </a:solidFill>
                  <a:latin typeface="Ink Free" panose="03080402000500000000" pitchFamily="66" charset="0"/>
                </a:rPr>
                <a:t> </a:t>
              </a:r>
              <a:r>
                <a:rPr lang="de-DE" sz="2800" b="1" dirty="0" err="1">
                  <a:solidFill>
                    <a:srgbClr val="00B050"/>
                  </a:solidFill>
                  <a:latin typeface="Ink Free" panose="03080402000500000000" pitchFamily="66" charset="0"/>
                </a:rPr>
                <a:t>your</a:t>
              </a:r>
              <a:r>
                <a:rPr lang="de-DE" sz="2800" b="1" dirty="0">
                  <a:solidFill>
                    <a:srgbClr val="00B050"/>
                  </a:solidFill>
                  <a:latin typeface="Ink Free" panose="03080402000500000000" pitchFamily="66" charset="0"/>
                </a:rPr>
                <a:t> </a:t>
              </a:r>
              <a:r>
                <a:rPr lang="de-DE" sz="2800" b="1" dirty="0" err="1">
                  <a:solidFill>
                    <a:srgbClr val="00B050"/>
                  </a:solidFill>
                  <a:latin typeface="Ink Free" panose="03080402000500000000" pitchFamily="66" charset="0"/>
                </a:rPr>
                <a:t>attention</a:t>
              </a:r>
              <a:r>
                <a:rPr lang="de-DE" sz="2800" b="1" dirty="0">
                  <a:solidFill>
                    <a:srgbClr val="00B050"/>
                  </a:solidFill>
                  <a:latin typeface="Ink Free" panose="03080402000500000000" pitchFamily="66" charset="0"/>
                </a:rPr>
                <a:t>!</a:t>
              </a:r>
            </a:p>
          </p:txBody>
        </p:sp>
      </p:grpSp>
    </p:spTree>
    <p:extLst>
      <p:ext uri="{BB962C8B-B14F-4D97-AF65-F5344CB8AC3E}">
        <p14:creationId xmlns:p14="http://schemas.microsoft.com/office/powerpoint/2010/main" val="4066160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a:xfrm>
            <a:off x="281224" y="211485"/>
            <a:ext cx="8395120" cy="486827"/>
          </a:xfrm>
        </p:spPr>
        <p:txBody>
          <a:bodyPr>
            <a:normAutofit/>
          </a:bodyPr>
          <a:lstStyle/>
          <a:p>
            <a:pPr algn="ctr"/>
            <a:r>
              <a:rPr lang="de-DE" dirty="0"/>
              <a:t>Experimental setup</a:t>
            </a:r>
          </a:p>
        </p:txBody>
      </p:sp>
      <p:pic>
        <p:nvPicPr>
          <p:cNvPr id="16" name="Grafik 15"/>
          <p:cNvPicPr>
            <a:picLocks noChangeAspect="1"/>
          </p:cNvPicPr>
          <p:nvPr/>
        </p:nvPicPr>
        <p:blipFill>
          <a:blip r:embed="rId3"/>
          <a:stretch>
            <a:fillRect/>
          </a:stretch>
        </p:blipFill>
        <p:spPr>
          <a:xfrm>
            <a:off x="6784760" y="972900"/>
            <a:ext cx="1961171" cy="1238618"/>
          </a:xfrm>
          <a:prstGeom prst="rect">
            <a:avLst/>
          </a:prstGeom>
        </p:spPr>
      </p:pic>
      <p:sp>
        <p:nvSpPr>
          <p:cNvPr id="20" name="Textfeld 19"/>
          <p:cNvSpPr txBox="1"/>
          <p:nvPr/>
        </p:nvSpPr>
        <p:spPr>
          <a:xfrm>
            <a:off x="7068838" y="2211517"/>
            <a:ext cx="1386918" cy="253916"/>
          </a:xfrm>
          <a:prstGeom prst="rect">
            <a:avLst/>
          </a:prstGeom>
          <a:noFill/>
        </p:spPr>
        <p:txBody>
          <a:bodyPr wrap="none" rtlCol="0">
            <a:spAutoFit/>
          </a:bodyPr>
          <a:lstStyle/>
          <a:p>
            <a:r>
              <a:rPr lang="de-DE" sz="1050" dirty="0" err="1"/>
              <a:t>mass</a:t>
            </a:r>
            <a:r>
              <a:rPr lang="de-DE" sz="1050" dirty="0"/>
              <a:t> </a:t>
            </a:r>
            <a:r>
              <a:rPr lang="de-DE" sz="1050" dirty="0" err="1"/>
              <a:t>flow</a:t>
            </a:r>
            <a:r>
              <a:rPr lang="de-DE" sz="1050" dirty="0"/>
              <a:t> = 320 g/h</a:t>
            </a:r>
          </a:p>
        </p:txBody>
      </p:sp>
      <p:pic>
        <p:nvPicPr>
          <p:cNvPr id="8" name="Grafik 7"/>
          <p:cNvPicPr>
            <a:picLocks noChangeAspect="1"/>
          </p:cNvPicPr>
          <p:nvPr/>
        </p:nvPicPr>
        <p:blipFill>
          <a:blip r:embed="rId4"/>
          <a:stretch>
            <a:fillRect/>
          </a:stretch>
        </p:blipFill>
        <p:spPr>
          <a:xfrm>
            <a:off x="542368" y="861587"/>
            <a:ext cx="5876042" cy="3828495"/>
          </a:xfrm>
          <a:prstGeom prst="rect">
            <a:avLst/>
          </a:prstGeom>
        </p:spPr>
      </p:pic>
      <p:sp>
        <p:nvSpPr>
          <p:cNvPr id="2" name="TextBox 1">
            <a:extLst>
              <a:ext uri="{FF2B5EF4-FFF2-40B4-BE49-F238E27FC236}">
                <a16:creationId xmlns:a16="http://schemas.microsoft.com/office/drawing/2014/main" id="{03978637-D556-B834-E732-1BCCDFAEEA0D}"/>
              </a:ext>
            </a:extLst>
          </p:cNvPr>
          <p:cNvSpPr txBox="1"/>
          <p:nvPr/>
        </p:nvSpPr>
        <p:spPr>
          <a:xfrm>
            <a:off x="6680331" y="2564761"/>
            <a:ext cx="2163931" cy="1892826"/>
          </a:xfrm>
          <a:prstGeom prst="rect">
            <a:avLst/>
          </a:prstGeom>
          <a:noFill/>
        </p:spPr>
        <p:txBody>
          <a:bodyPr wrap="square" rtlCol="0">
            <a:spAutoFit/>
          </a:bodyPr>
          <a:lstStyle/>
          <a:p>
            <a:r>
              <a:rPr lang="de-DE" sz="900" b="1" dirty="0">
                <a:latin typeface="Arial" panose="020B0604020202020204" pitchFamily="34" charset="0"/>
                <a:cs typeface="Arial" panose="020B0604020202020204" pitchFamily="34" charset="0"/>
              </a:rPr>
              <a:t>Basis of fluoropolymer feed mixture: </a:t>
            </a:r>
          </a:p>
          <a:p>
            <a:endParaRPr lang="de-DE" sz="900" b="1" dirty="0">
              <a:latin typeface="Arial" panose="020B0604020202020204" pitchFamily="34" charset="0"/>
              <a:cs typeface="Arial" panose="020B0604020202020204" pitchFamily="34" charset="0"/>
            </a:endParaRPr>
          </a:p>
          <a:p>
            <a:pPr marL="171450" indent="-171450">
              <a:buFontTx/>
              <a:buAutoNum type="arabicPeriod"/>
            </a:pPr>
            <a:r>
              <a:rPr lang="de-DE" sz="900" dirty="0">
                <a:latin typeface="Arial" panose="020B0604020202020204" pitchFamily="34" charset="0"/>
                <a:cs typeface="Arial" panose="020B0604020202020204" pitchFamily="34" charset="0"/>
              </a:rPr>
              <a:t>Feed mixture </a:t>
            </a:r>
            <a:r>
              <a:rPr lang="de-DE" sz="900" dirty="0" err="1">
                <a:latin typeface="Arial" panose="020B0604020202020204" pitchFamily="34" charset="0"/>
                <a:cs typeface="Arial" panose="020B0604020202020204" pitchFamily="34" charset="0"/>
              </a:rPr>
              <a:t>comprises</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of</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four</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largest</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volume</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fluoropolymers</a:t>
            </a:r>
            <a:r>
              <a:rPr lang="de-DE" sz="900" dirty="0">
                <a:latin typeface="Arial" panose="020B0604020202020204" pitchFamily="34" charset="0"/>
                <a:cs typeface="Arial" panose="020B0604020202020204" pitchFamily="34" charset="0"/>
              </a:rPr>
              <a:t> - </a:t>
            </a:r>
            <a:r>
              <a:rPr lang="en-US" sz="900" dirty="0">
                <a:latin typeface="Arial" panose="020B0604020202020204" pitchFamily="34" charset="0"/>
                <a:cs typeface="Arial" panose="020B0604020202020204" pitchFamily="34" charset="0"/>
              </a:rPr>
              <a:t>PTFE, PVDF, PFA, FKM</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Together</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these</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represent</a:t>
            </a:r>
            <a:r>
              <a:rPr lang="de-DE" sz="900" dirty="0">
                <a:latin typeface="Arial" panose="020B0604020202020204" pitchFamily="34" charset="0"/>
                <a:cs typeface="Arial" panose="020B0604020202020204" pitchFamily="34" charset="0"/>
              </a:rPr>
              <a:t> 80% of </a:t>
            </a:r>
            <a:r>
              <a:rPr lang="de-DE" sz="900" dirty="0" err="1">
                <a:latin typeface="Arial" panose="020B0604020202020204" pitchFamily="34" charset="0"/>
                <a:cs typeface="Arial" panose="020B0604020202020204" pitchFamily="34" charset="0"/>
              </a:rPr>
              <a:t>commercial</a:t>
            </a:r>
            <a:r>
              <a:rPr lang="de-DE" sz="900" dirty="0">
                <a:latin typeface="Arial" panose="020B0604020202020204" pitchFamily="34" charset="0"/>
                <a:cs typeface="Arial" panose="020B0604020202020204" pitchFamily="34" charset="0"/>
              </a:rPr>
              <a:t> fluoropolymer </a:t>
            </a:r>
            <a:r>
              <a:rPr lang="en-US" sz="900" dirty="0">
                <a:latin typeface="Arial" panose="020B0604020202020204" pitchFamily="34" charset="0"/>
                <a:cs typeface="Arial" panose="020B0604020202020204" pitchFamily="34" charset="0"/>
              </a:rPr>
              <a:t>production</a:t>
            </a:r>
          </a:p>
          <a:p>
            <a:pPr marL="171450" indent="-171450">
              <a:buFontTx/>
              <a:buAutoNum type="arabicPeriod"/>
            </a:pPr>
            <a:endParaRPr lang="de-DE" sz="900" dirty="0">
              <a:latin typeface="Arial" panose="020B0604020202020204" pitchFamily="34" charset="0"/>
              <a:cs typeface="Arial" panose="020B0604020202020204" pitchFamily="34" charset="0"/>
            </a:endParaRPr>
          </a:p>
          <a:p>
            <a:pPr marL="171450" indent="-171450">
              <a:buAutoNum type="arabicPeriod"/>
            </a:pPr>
            <a:r>
              <a:rPr lang="de-DE" sz="900" dirty="0">
                <a:latin typeface="Arial" panose="020B0604020202020204" pitchFamily="34" charset="0"/>
                <a:cs typeface="Arial" panose="020B0604020202020204" pitchFamily="34" charset="0"/>
              </a:rPr>
              <a:t>Pro-K </a:t>
            </a:r>
            <a:r>
              <a:rPr lang="de-DE" sz="900" dirty="0" err="1">
                <a:latin typeface="Arial" panose="020B0604020202020204" pitchFamily="34" charset="0"/>
                <a:cs typeface="Arial" panose="020B0604020202020204" pitchFamily="34" charset="0"/>
              </a:rPr>
              <a:t>supplied</a:t>
            </a:r>
            <a:r>
              <a:rPr lang="de-DE" sz="900" dirty="0">
                <a:latin typeface="Arial" panose="020B0604020202020204" pitchFamily="34" charset="0"/>
                <a:cs typeface="Arial" panose="020B0604020202020204" pitchFamily="34" charset="0"/>
              </a:rPr>
              <a:t> fluoropolymer </a:t>
            </a:r>
            <a:r>
              <a:rPr lang="de-DE" sz="900" dirty="0" err="1">
                <a:latin typeface="Arial" panose="020B0604020202020204" pitchFamily="34" charset="0"/>
                <a:cs typeface="Arial" panose="020B0604020202020204" pitchFamily="34" charset="0"/>
              </a:rPr>
              <a:t>samples</a:t>
            </a:r>
            <a:r>
              <a:rPr lang="de-DE" sz="900" dirty="0">
                <a:latin typeface="Arial" panose="020B0604020202020204" pitchFamily="34" charset="0"/>
                <a:cs typeface="Arial" panose="020B0604020202020204" pitchFamily="34" charset="0"/>
              </a:rPr>
              <a:t> of </a:t>
            </a:r>
            <a:r>
              <a:rPr lang="de-DE" sz="900" dirty="0" err="1">
                <a:latin typeface="Arial" panose="020B0604020202020204" pitchFamily="34" charset="0"/>
                <a:cs typeface="Arial" panose="020B0604020202020204" pitchFamily="34" charset="0"/>
              </a:rPr>
              <a:t>major</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applications</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that</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were</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grinded</a:t>
            </a:r>
            <a:r>
              <a:rPr lang="de-DE" sz="900" dirty="0">
                <a:latin typeface="Arial" panose="020B0604020202020204" pitchFamily="34" charset="0"/>
                <a:cs typeface="Arial" panose="020B0604020202020204" pitchFamily="34" charset="0"/>
              </a:rPr>
              <a:t> and </a:t>
            </a:r>
            <a:r>
              <a:rPr lang="de-DE" sz="900" dirty="0" err="1">
                <a:latin typeface="Arial" panose="020B0604020202020204" pitchFamily="34" charset="0"/>
                <a:cs typeface="Arial" panose="020B0604020202020204" pitchFamily="34" charset="0"/>
              </a:rPr>
              <a:t>mixed</a:t>
            </a:r>
            <a:endParaRPr lang="de-DE" sz="900" dirty="0">
              <a:latin typeface="Arial" panose="020B0604020202020204" pitchFamily="34" charset="0"/>
              <a:cs typeface="Arial" panose="020B0604020202020204" pitchFamily="34" charset="0"/>
            </a:endParaRPr>
          </a:p>
          <a:p>
            <a:pPr marL="171450" indent="-171450">
              <a:buAutoNum type="arabicPeriod"/>
            </a:pPr>
            <a:endParaRPr lang="en-US" sz="9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6AD37468-D390-0FAD-B0C7-589ED944ABDB}"/>
              </a:ext>
            </a:extLst>
          </p:cNvPr>
          <p:cNvSpPr>
            <a:spLocks noGrp="1"/>
          </p:cNvSpPr>
          <p:nvPr>
            <p:ph type="sldNum" sz="quarter" idx="12"/>
          </p:nvPr>
        </p:nvSpPr>
        <p:spPr/>
        <p:txBody>
          <a:bodyPr/>
          <a:lstStyle/>
          <a:p>
            <a:fld id="{61696EC4-B4CF-4701-AD06-A8439D6D8E12}" type="slidenum">
              <a:rPr lang="de-DE" smtClean="0"/>
              <a:t>21</a:t>
            </a:fld>
            <a:endParaRPr lang="de-DE"/>
          </a:p>
        </p:txBody>
      </p:sp>
    </p:spTree>
    <p:extLst>
      <p:ext uri="{BB962C8B-B14F-4D97-AF65-F5344CB8AC3E}">
        <p14:creationId xmlns:p14="http://schemas.microsoft.com/office/powerpoint/2010/main" val="336847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5452" y="187460"/>
            <a:ext cx="6869178" cy="575989"/>
          </a:xfrm>
        </p:spPr>
        <p:txBody>
          <a:bodyPr anchor="ctr">
            <a:noAutofit/>
          </a:bodyPr>
          <a:lstStyle/>
          <a:p>
            <a:r>
              <a:rPr lang="en-US" dirty="0"/>
              <a:t>Measurement and Analytics </a:t>
            </a:r>
            <a:r>
              <a:rPr lang="de-DE" dirty="0"/>
              <a:t>OTM 45</a:t>
            </a:r>
          </a:p>
        </p:txBody>
      </p:sp>
      <p:sp>
        <p:nvSpPr>
          <p:cNvPr id="5" name="Foliennummernplatzhalter 4"/>
          <p:cNvSpPr>
            <a:spLocks noGrp="1"/>
          </p:cNvSpPr>
          <p:nvPr>
            <p:ph type="sldNum" sz="quarter" idx="11"/>
          </p:nvPr>
        </p:nvSpPr>
        <p:spPr/>
        <p:txBody>
          <a:bodyPr/>
          <a:lstStyle/>
          <a:p>
            <a:fld id="{02CEFE82-39F2-4F47-8A0C-D5AB3496FA5C}" type="slidenum">
              <a:rPr lang="de-DE" smtClean="0"/>
              <a:pPr/>
              <a:t>22</a:t>
            </a:fld>
            <a:endParaRPr lang="de-DE" dirty="0"/>
          </a:p>
        </p:txBody>
      </p:sp>
      <p:sp>
        <p:nvSpPr>
          <p:cNvPr id="27" name="Datumsplatzhalter 2"/>
          <p:cNvSpPr txBox="1">
            <a:spLocks/>
          </p:cNvSpPr>
          <p:nvPr/>
        </p:nvSpPr>
        <p:spPr bwMode="gray">
          <a:xfrm>
            <a:off x="542368" y="4827550"/>
            <a:ext cx="1504347" cy="198625"/>
          </a:xfr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9BFA6A-9A63-4E2D-92C0-C77BFA750EDB}" type="datetime1">
              <a:rPr lang="de-DE" sz="1000" smtClean="0"/>
              <a:pPr/>
              <a:t>03.03.2025</a:t>
            </a:fld>
            <a:endParaRPr lang="en-US" sz="1000" dirty="0"/>
          </a:p>
        </p:txBody>
      </p:sp>
      <p:pic>
        <p:nvPicPr>
          <p:cNvPr id="11" name="Grafik 10">
            <a:extLst>
              <a:ext uri="{FF2B5EF4-FFF2-40B4-BE49-F238E27FC236}">
                <a16:creationId xmlns:a16="http://schemas.microsoft.com/office/drawing/2014/main" id="{E101DC75-4CA4-8F24-4883-64666991B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37" y="805796"/>
            <a:ext cx="5667935" cy="3835135"/>
          </a:xfrm>
          <a:prstGeom prst="rect">
            <a:avLst/>
          </a:prstGeom>
        </p:spPr>
      </p:pic>
      <p:grpSp>
        <p:nvGrpSpPr>
          <p:cNvPr id="6" name="Gruppieren 5"/>
          <p:cNvGrpSpPr/>
          <p:nvPr/>
        </p:nvGrpSpPr>
        <p:grpSpPr>
          <a:xfrm>
            <a:off x="2326432" y="2183363"/>
            <a:ext cx="5924485" cy="807838"/>
            <a:chOff x="2326432" y="2183363"/>
            <a:chExt cx="5924485" cy="807838"/>
          </a:xfrm>
        </p:grpSpPr>
        <p:sp>
          <p:nvSpPr>
            <p:cNvPr id="3" name="Textfeld 2"/>
            <p:cNvSpPr txBox="1"/>
            <p:nvPr/>
          </p:nvSpPr>
          <p:spPr>
            <a:xfrm>
              <a:off x="2326432" y="2183363"/>
              <a:ext cx="389850" cy="461665"/>
            </a:xfrm>
            <a:prstGeom prst="rect">
              <a:avLst/>
            </a:prstGeom>
            <a:noFill/>
          </p:spPr>
          <p:txBody>
            <a:bodyPr wrap="none" rtlCol="0">
              <a:spAutoFit/>
            </a:bodyPr>
            <a:lstStyle/>
            <a:p>
              <a:r>
                <a:rPr lang="de-DE" sz="2400" b="1" dirty="0">
                  <a:solidFill>
                    <a:srgbClr val="FF0000"/>
                  </a:solidFill>
                </a:rPr>
                <a:t>X</a:t>
              </a:r>
            </a:p>
          </p:txBody>
        </p:sp>
        <p:sp>
          <p:nvSpPr>
            <p:cNvPr id="4" name="Textfeld 3"/>
            <p:cNvSpPr txBox="1"/>
            <p:nvPr/>
          </p:nvSpPr>
          <p:spPr>
            <a:xfrm>
              <a:off x="6750185" y="2729591"/>
              <a:ext cx="1500732" cy="261610"/>
            </a:xfrm>
            <a:prstGeom prst="rect">
              <a:avLst/>
            </a:prstGeom>
            <a:noFill/>
          </p:spPr>
          <p:txBody>
            <a:bodyPr wrap="none" rtlCol="0">
              <a:spAutoFit/>
            </a:bodyPr>
            <a:lstStyle/>
            <a:p>
              <a:r>
                <a:rPr lang="de-DE" sz="1100" dirty="0" err="1">
                  <a:solidFill>
                    <a:srgbClr val="FF0000"/>
                  </a:solidFill>
                </a:rPr>
                <a:t>modification</a:t>
              </a:r>
              <a:r>
                <a:rPr lang="de-DE" sz="1100" dirty="0">
                  <a:solidFill>
                    <a:srgbClr val="FF0000"/>
                  </a:solidFill>
                </a:rPr>
                <a:t> </a:t>
              </a:r>
              <a:r>
                <a:rPr lang="de-DE" sz="1100" dirty="0" err="1">
                  <a:solidFill>
                    <a:srgbClr val="FF0000"/>
                  </a:solidFill>
                </a:rPr>
                <a:t>by</a:t>
              </a:r>
              <a:r>
                <a:rPr lang="de-DE" sz="1100" dirty="0">
                  <a:solidFill>
                    <a:srgbClr val="FF0000"/>
                  </a:solidFill>
                </a:rPr>
                <a:t> SGS </a:t>
              </a:r>
            </a:p>
          </p:txBody>
        </p:sp>
      </p:grpSp>
      <p:sp>
        <p:nvSpPr>
          <p:cNvPr id="13" name="Inhaltsplatzhalter 5">
            <a:extLst>
              <a:ext uri="{FF2B5EF4-FFF2-40B4-BE49-F238E27FC236}">
                <a16:creationId xmlns:a16="http://schemas.microsoft.com/office/drawing/2014/main" id="{E01E5F42-7D88-43C7-8370-BEA24271A117}"/>
              </a:ext>
            </a:extLst>
          </p:cNvPr>
          <p:cNvSpPr txBox="1">
            <a:spLocks/>
          </p:cNvSpPr>
          <p:nvPr/>
        </p:nvSpPr>
        <p:spPr bwMode="gray">
          <a:xfrm>
            <a:off x="6533622" y="994333"/>
            <a:ext cx="2349122" cy="1590179"/>
          </a:xfrm>
          <a:prstGeom prst="rect">
            <a:avLst/>
          </a:prstGeom>
          <a:noFill/>
        </p:spPr>
        <p:txBody>
          <a:bodyPr vert="horz" wrap="square" lIns="0" tIns="0" rIns="0" bIns="0" rtlCol="0">
            <a:spAutoFit/>
          </a:bodyPr>
          <a:lstStyle>
            <a:lvl1pPr marL="203652" indent="-203652" algn="l" defTabSz="685983" rtl="0" eaLnBrk="1" latinLnBrk="0" hangingPunct="1">
              <a:lnSpc>
                <a:spcPct val="90000"/>
              </a:lnSpc>
              <a:spcBef>
                <a:spcPts val="360"/>
              </a:spcBef>
              <a:buSzPct val="70000"/>
              <a:buFontTx/>
              <a:buBlip>
                <a:blip r:embed="rId4"/>
              </a:buBlip>
              <a:defRPr sz="2000" kern="1200">
                <a:solidFill>
                  <a:schemeClr val="tx1"/>
                </a:solidFill>
                <a:latin typeface="+mn-lt"/>
                <a:ea typeface="+mn-ea"/>
                <a:cs typeface="+mn-cs"/>
              </a:defRPr>
            </a:lvl1pPr>
            <a:lvl2pPr marL="470423" indent="-203652" algn="l" defTabSz="685983" rtl="0" eaLnBrk="1" latinLnBrk="0" hangingPunct="1">
              <a:lnSpc>
                <a:spcPct val="90000"/>
              </a:lnSpc>
              <a:spcBef>
                <a:spcPts val="360"/>
              </a:spcBef>
              <a:buSzPct val="70000"/>
              <a:buFontTx/>
              <a:buBlip>
                <a:blip r:embed="rId4"/>
              </a:buBlip>
              <a:defRPr sz="1800" kern="1200">
                <a:solidFill>
                  <a:schemeClr val="tx1"/>
                </a:solidFill>
                <a:latin typeface="+mn-lt"/>
                <a:ea typeface="+mn-ea"/>
                <a:cs typeface="+mn-cs"/>
              </a:defRPr>
            </a:lvl2pPr>
            <a:lvl3pPr marL="737194" indent="-198888" algn="l" defTabSz="674073" rtl="0" eaLnBrk="1" latinLnBrk="0" hangingPunct="1">
              <a:lnSpc>
                <a:spcPct val="90000"/>
              </a:lnSpc>
              <a:spcBef>
                <a:spcPts val="360"/>
              </a:spcBef>
              <a:buSzPct val="70000"/>
              <a:buFontTx/>
              <a:buBlip>
                <a:blip r:embed="rId4"/>
              </a:buBlip>
              <a:defRPr sz="1600" kern="1200">
                <a:solidFill>
                  <a:schemeClr val="tx1"/>
                </a:solidFill>
                <a:latin typeface="+mn-lt"/>
                <a:ea typeface="+mn-ea"/>
                <a:cs typeface="+mn-cs"/>
              </a:defRPr>
            </a:lvl3pPr>
            <a:lvl4pPr marL="1008729" indent="-203652" algn="l" defTabSz="685983" rtl="0" eaLnBrk="1" latinLnBrk="0" hangingPunct="1">
              <a:lnSpc>
                <a:spcPct val="90000"/>
              </a:lnSpc>
              <a:spcBef>
                <a:spcPts val="360"/>
              </a:spcBef>
              <a:buSzPct val="70000"/>
              <a:buFontTx/>
              <a:buBlip>
                <a:blip r:embed="rId4"/>
              </a:buBlip>
              <a:defRPr sz="1600" kern="1200">
                <a:solidFill>
                  <a:schemeClr val="tx1"/>
                </a:solidFill>
                <a:latin typeface="+mn-lt"/>
                <a:ea typeface="+mn-ea"/>
                <a:cs typeface="+mn-cs"/>
              </a:defRPr>
            </a:lvl4pPr>
            <a:lvl5pPr marL="1275500" indent="-198888" algn="l" defTabSz="685983" rtl="0" eaLnBrk="1" latinLnBrk="0" hangingPunct="1">
              <a:lnSpc>
                <a:spcPct val="90000"/>
              </a:lnSpc>
              <a:spcBef>
                <a:spcPts val="360"/>
              </a:spcBef>
              <a:buSzPct val="88000"/>
              <a:buFontTx/>
              <a:buBlip>
                <a:blip r:embed="rId4"/>
              </a:buBlip>
              <a:defRPr sz="1200" kern="1200">
                <a:solidFill>
                  <a:schemeClr val="tx1"/>
                </a:solidFill>
                <a:latin typeface="+mn-lt"/>
                <a:ea typeface="+mn-ea"/>
                <a:cs typeface="+mn-cs"/>
              </a:defRPr>
            </a:lvl5pPr>
            <a:lvl6pPr marL="1886453"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400"/>
              </a:lnSpc>
            </a:pPr>
            <a:r>
              <a:rPr lang="en-US" sz="1100" dirty="0"/>
              <a:t>Rinsing solution: 5% ammonium hydroxide in methanol</a:t>
            </a:r>
          </a:p>
          <a:p>
            <a:pPr>
              <a:lnSpc>
                <a:spcPts val="1400"/>
              </a:lnSpc>
            </a:pPr>
            <a:r>
              <a:rPr lang="en-US" sz="1100" dirty="0"/>
              <a:t>Impinger bottles are analyzed individually</a:t>
            </a:r>
          </a:p>
          <a:p>
            <a:pPr>
              <a:lnSpc>
                <a:spcPts val="1400"/>
              </a:lnSpc>
            </a:pPr>
            <a:r>
              <a:rPr lang="en-US" sz="1100" dirty="0"/>
              <a:t>Blank values are measured</a:t>
            </a:r>
          </a:p>
          <a:p>
            <a:pPr>
              <a:lnSpc>
                <a:spcPts val="1400"/>
              </a:lnSpc>
            </a:pPr>
            <a:r>
              <a:rPr lang="en-US" sz="1100" dirty="0"/>
              <a:t>Setup and methodology are modified according to the experience of the sampler</a:t>
            </a:r>
            <a:endParaRPr lang="de-DE" sz="1100" dirty="0"/>
          </a:p>
        </p:txBody>
      </p:sp>
    </p:spTree>
    <p:extLst>
      <p:ext uri="{BB962C8B-B14F-4D97-AF65-F5344CB8AC3E}">
        <p14:creationId xmlns:p14="http://schemas.microsoft.com/office/powerpoint/2010/main" val="256806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sign1">
  <a:themeElements>
    <a:clrScheme name="KIT">
      <a:dk1>
        <a:sysClr val="windowText" lastClr="000000"/>
      </a:dk1>
      <a:lt1>
        <a:sysClr val="window" lastClr="FFFFFF"/>
      </a:lt1>
      <a:dk2>
        <a:srgbClr val="009682"/>
      </a:dk2>
      <a:lt2>
        <a:srgbClr val="D9D9D9"/>
      </a:lt2>
      <a:accent1>
        <a:srgbClr val="009682"/>
      </a:accent1>
      <a:accent2>
        <a:srgbClr val="4664AA"/>
      </a:accent2>
      <a:accent3>
        <a:srgbClr val="D9D9D9"/>
      </a:accent3>
      <a:accent4>
        <a:srgbClr val="4CB5A7"/>
      </a:accent4>
      <a:accent5>
        <a:srgbClr val="7D92C3"/>
      </a:accent5>
      <a:accent6>
        <a:srgbClr val="7FCAC0"/>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9AB9E4FD-A4D8-4F9C-8500-768DF135F38E}" vid="{312DDC3F-7F28-4A0E-B983-20B2D3B194E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2020_KIT_169_deu_CF</Template>
  <TotalTime>74</TotalTime>
  <Words>1393</Words>
  <Application>Microsoft Office PowerPoint</Application>
  <PresentationFormat>Custom</PresentationFormat>
  <Paragraphs>190</Paragraphs>
  <Slides>22</Slides>
  <Notes>17</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Ink Free</vt:lpstr>
      <vt:lpstr>Symbol</vt:lpstr>
      <vt:lpstr>Times New Roman</vt:lpstr>
      <vt:lpstr>Design1</vt:lpstr>
      <vt:lpstr>PowerPoint Presentation</vt:lpstr>
      <vt:lpstr>Introduction</vt:lpstr>
      <vt:lpstr>PowerPoint Presentation</vt:lpstr>
      <vt:lpstr>Project partners</vt:lpstr>
      <vt:lpstr>Test facility BRENDA / sampling locations</vt:lpstr>
      <vt:lpstr>Flow regime in a kiln versus a grate</vt:lpstr>
      <vt:lpstr>Experimental setup</vt:lpstr>
      <vt:lpstr>Main operational parameters, setting 1 and 2</vt:lpstr>
      <vt:lpstr>Sampling and Analysis</vt:lpstr>
      <vt:lpstr>PowerPoint Presentation</vt:lpstr>
      <vt:lpstr>Testing methodology</vt:lpstr>
      <vt:lpstr>Statistical evaluation, example for PFBA</vt:lpstr>
      <vt:lpstr>HF measurement at boiler exit (Tunable Diode Laser)</vt:lpstr>
      <vt:lpstr>Fluorine mass balance</vt:lpstr>
      <vt:lpstr>Fluorine mass emission rates from PFAS</vt:lpstr>
      <vt:lpstr>Fluorine mass emission rates from PFAS</vt:lpstr>
      <vt:lpstr>Results</vt:lpstr>
      <vt:lpstr>Conclusions</vt:lpstr>
      <vt:lpstr>Acknowledgements</vt:lpstr>
      <vt:lpstr>Questions?</vt:lpstr>
      <vt:lpstr>Experimental setup</vt:lpstr>
      <vt:lpstr>Measurement and Analytics OTM 45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Wexler, Manuela (ITC)</dc:creator>
  <cp:lastModifiedBy>Philip Taylor</cp:lastModifiedBy>
  <cp:revision>417</cp:revision>
  <dcterms:created xsi:type="dcterms:W3CDTF">2021-07-12T07:59:03Z</dcterms:created>
  <dcterms:modified xsi:type="dcterms:W3CDTF">2025-03-03T19:10:31Z</dcterms:modified>
</cp:coreProperties>
</file>